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7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6"/>
    <p:restoredTop sz="94614"/>
  </p:normalViewPr>
  <p:slideViewPr>
    <p:cSldViewPr snapToGrid="0" snapToObjects="1">
      <p:cViewPr varScale="1">
        <p:scale>
          <a:sx n="67" d="100"/>
          <a:sy n="67" d="100"/>
        </p:scale>
        <p:origin x="90" y="25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7781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Janus"/>
          <p:cNvSpPr>
            <a:spLocks noGrp="1"/>
          </p:cNvSpPr>
          <p:nvPr>
            <p:ph type="ctrTitle"/>
          </p:nvPr>
        </p:nvSpPr>
        <p:spPr>
          <a:xfrm>
            <a:off x="557939" y="573437"/>
            <a:ext cx="11871702" cy="7475545"/>
          </a:xfrm>
          <a:prstGeom prst="rect">
            <a:avLst/>
          </a:prstGeom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anchor="ctr">
            <a:noAutofit/>
          </a:bodyPr>
          <a:lstStyle/>
          <a:p>
            <a:pPr lvl="1">
              <a:defRPr sz="144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7200" dirty="0" smtClean="0">
                <a:solidFill>
                  <a:schemeClr val="tx1">
                    <a:lumMod val="85000"/>
                  </a:schemeClr>
                </a:solidFill>
              </a:rPr>
              <a:t>Supreme Court Case </a:t>
            </a:r>
            <a:r>
              <a:rPr lang="en-US" sz="96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n-US" sz="96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sz="11000" dirty="0" smtClean="0">
                <a:solidFill>
                  <a:schemeClr val="tx1">
                    <a:lumMod val="85000"/>
                  </a:schemeClr>
                </a:solidFill>
              </a:rPr>
              <a:t>Janus</a:t>
            </a:r>
            <a:r>
              <a:rPr lang="en-US" sz="11000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n-US" sz="11000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en-US" sz="11000" dirty="0" smtClean="0">
                <a:solidFill>
                  <a:schemeClr val="tx1">
                    <a:lumMod val="85000"/>
                  </a:schemeClr>
                </a:solidFill>
              </a:rPr>
              <a:t>v.</a:t>
            </a:r>
            <a:br>
              <a:rPr lang="en-US" sz="110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en-US" sz="11000" dirty="0" smtClean="0">
                <a:solidFill>
                  <a:schemeClr val="tx1">
                    <a:lumMod val="85000"/>
                  </a:schemeClr>
                </a:solidFill>
              </a:rPr>
              <a:t>AFSCME</a:t>
            </a:r>
            <a:endParaRPr sz="11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0" name="What we all need to know"/>
          <p:cNvSpPr>
            <a:spLocks noGrp="1"/>
          </p:cNvSpPr>
          <p:nvPr>
            <p:ph type="subTitle" sz="quarter" idx="1"/>
          </p:nvPr>
        </p:nvSpPr>
        <p:spPr>
          <a:xfrm>
            <a:off x="1331994" y="8048982"/>
            <a:ext cx="10464800" cy="1130300"/>
          </a:xfrm>
          <a:prstGeom prst="rect">
            <a:avLst/>
          </a:prstGeom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anchor="b"/>
          <a:lstStyle>
            <a:lvl1pPr defTabSz="490727">
              <a:defRPr sz="6719"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>
                <a:solidFill>
                  <a:srgbClr val="FF0000"/>
                </a:solidFill>
              </a:rPr>
              <a:t>What we all need to know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at you need to do"/>
          <p:cNvSpPr>
            <a:spLocks noGrp="1"/>
          </p:cNvSpPr>
          <p:nvPr>
            <p:ph type="title"/>
          </p:nvPr>
        </p:nvSpPr>
        <p:spPr>
          <a:xfrm>
            <a:off x="1270000" y="541867"/>
            <a:ext cx="10464800" cy="8230173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r>
              <a:rPr sz="15000" b="1" dirty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sz="15000" b="1" dirty="0" smtClean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do </a:t>
            </a:r>
            <a:r>
              <a:rPr sz="15000" b="1" dirty="0" smtClean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you </a:t>
            </a:r>
            <a:r>
              <a:rPr sz="15000" b="1" dirty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need to </a:t>
            </a:r>
            <a:r>
              <a:rPr sz="15000" b="1" dirty="0" smtClean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do</a:t>
            </a:r>
            <a:r>
              <a:rPr lang="en-US" sz="15000" b="1" dirty="0" smtClean="0">
                <a:ln w="0"/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sz="15000" b="1" dirty="0">
              <a:ln w="0"/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VERYONE MUST SIGN UP TO CONTINUE YOUR MEMBERSHIP OF THE STA"/>
          <p:cNvSpPr>
            <a:spLocks noGrp="1"/>
          </p:cNvSpPr>
          <p:nvPr>
            <p:ph type="title"/>
          </p:nvPr>
        </p:nvSpPr>
        <p:spPr>
          <a:xfrm>
            <a:off x="821409" y="743918"/>
            <a:ext cx="11313763" cy="632998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</a:t>
            </a:r>
            <a:r>
              <a:rPr sz="9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 SIGN UP TO CONTINUE YOUR MEMBERSHIP </a:t>
            </a:r>
            <a:r>
              <a:rPr lang="en-US"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  <a:r>
              <a:rPr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98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sz="98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(ENTER your union)</a:t>
            </a:r>
            <a:endParaRPr sz="98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1" name="Without your membership, your contract will no longer exist"/>
          <p:cNvSpPr/>
          <p:nvPr/>
        </p:nvSpPr>
        <p:spPr>
          <a:xfrm>
            <a:off x="-153268" y="7592015"/>
            <a:ext cx="13311336" cy="656590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500" b="1" dirty="0">
                <a:ln w="0"/>
                <a:solidFill>
                  <a:srgbClr val="DCDEE0">
                    <a:lumMod val="10000"/>
                  </a:srgbClr>
                </a:solidFill>
                <a:effectLst>
                  <a:outerShdw blurRad="38100" dist="19050" dir="2700000" algn="tl" rotWithShape="0">
                    <a:srgbClr val="FF0000">
                      <a:alpha val="40000"/>
                    </a:srgbClr>
                  </a:outerShdw>
                </a:effectLst>
              </a:rPr>
              <a:t>Without your membership, your contract will </a:t>
            </a:r>
            <a:r>
              <a:rPr sz="3500" b="1" u="sng" dirty="0">
                <a:ln w="0"/>
                <a:solidFill>
                  <a:srgbClr val="DCDEE0">
                    <a:lumMod val="10000"/>
                  </a:srgbClr>
                </a:solidFill>
                <a:effectLst>
                  <a:outerShdw blurRad="38100" dist="19050" dir="2700000" algn="tl" rotWithShape="0">
                    <a:srgbClr val="FF0000">
                      <a:alpha val="40000"/>
                    </a:srgbClr>
                  </a:outerShdw>
                </a:effectLst>
              </a:rPr>
              <a:t>no longer exist</a:t>
            </a:r>
          </a:p>
        </p:txBody>
      </p:sp>
      <p:sp>
        <p:nvSpPr>
          <p:cNvPr id="4" name="Your union protects your contract"/>
          <p:cNvSpPr/>
          <p:nvPr/>
        </p:nvSpPr>
        <p:spPr>
          <a:xfrm>
            <a:off x="406399" y="834400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FF0000">
                      <a:alpha val="40000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  <p:extLst>
      <p:ext uri="{BB962C8B-B14F-4D97-AF65-F5344CB8AC3E}">
        <p14:creationId xmlns:p14="http://schemas.microsoft.com/office/powerpoint/2010/main" val="43511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In 2012, a similar law was passed in Wisconsin…"/>
          <p:cNvSpPr>
            <a:spLocks noGrp="1"/>
          </p:cNvSpPr>
          <p:nvPr>
            <p:ph type="title"/>
          </p:nvPr>
        </p:nvSpPr>
        <p:spPr>
          <a:xfrm>
            <a:off x="592667" y="660401"/>
            <a:ext cx="11650133" cy="743373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defTabSz="233679">
              <a:defRPr sz="3200"/>
            </a:pPr>
            <a:r>
              <a:rPr sz="40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2012, a similar law was passed in Wisconsin</a:t>
            </a:r>
          </a:p>
          <a:p>
            <a:pPr defTabSz="233679">
              <a:defRPr sz="3200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Kenosha teachers lost their collective bargaining </a:t>
            </a:r>
            <a:r>
              <a:rPr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rights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t</a:t>
            </a:r>
            <a:r>
              <a:rPr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</a:t>
            </a:r>
            <a:r>
              <a:rPr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district eliminated their decades old contract and gave the teachers a new</a:t>
            </a:r>
            <a:r>
              <a:rPr sz="4400" dirty="0">
                <a:ln w="0"/>
                <a:solidFill>
                  <a:schemeClr val="tx1"/>
                </a:solidFill>
              </a:rPr>
              <a:t>, </a:t>
            </a:r>
            <a:r>
              <a:rPr sz="4400" b="1" dirty="0">
                <a:ln w="0"/>
                <a:solidFill>
                  <a:schemeClr val="tx2">
                    <a:lumMod val="10000"/>
                  </a:schemeClr>
                </a:solidFill>
              </a:rPr>
              <a:t>1-page “contract”</a:t>
            </a:r>
          </a:p>
          <a:p>
            <a:pPr defTabSz="233679">
              <a:defRPr sz="3200"/>
            </a:pPr>
            <a:endParaRPr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233679">
              <a:defRPr sz="3200"/>
            </a:pP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front of you, 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 have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 of contents of their old contract and a copy of their new, 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44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1-page </a:t>
            </a:r>
            <a:r>
              <a:rPr sz="4400" b="1" dirty="0">
                <a:ln w="0"/>
                <a:solidFill>
                  <a:schemeClr val="tx2">
                    <a:lumMod val="10000"/>
                  </a:schemeClr>
                </a:solidFill>
              </a:rPr>
              <a:t>“contract”</a:t>
            </a: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34400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rotect your contract…"/>
          <p:cNvSpPr>
            <a:spLocks noGrp="1"/>
          </p:cNvSpPr>
          <p:nvPr>
            <p:ph type="title"/>
          </p:nvPr>
        </p:nvSpPr>
        <p:spPr>
          <a:xfrm>
            <a:off x="406399" y="287867"/>
            <a:ext cx="12073467" cy="831426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the spring, your team leader will ask you to sign a pledge card.</a:t>
            </a:r>
            <a:b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5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5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Protect </a:t>
            </a:r>
            <a:r>
              <a:rPr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</a:t>
            </a: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contract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ign </a:t>
            </a:r>
            <a:r>
              <a:rPr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</a:t>
            </a: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card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496406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e saved our pensions by voting “no” to the constitutional convention…"/>
          <p:cNvSpPr>
            <a:spLocks noGrp="1"/>
          </p:cNvSpPr>
          <p:nvPr>
            <p:ph type="title"/>
          </p:nvPr>
        </p:nvSpPr>
        <p:spPr>
          <a:xfrm>
            <a:off x="1270000" y="1074241"/>
            <a:ext cx="10464800" cy="7177336"/>
          </a:xfrm>
          <a:prstGeom prst="rect">
            <a:avLst/>
          </a:prstGeom>
          <a:effectLst>
            <a:outerShdw dir="18900000" rotWithShape="0">
              <a:srgbClr val="000000">
                <a:alpha val="80000"/>
              </a:srgbClr>
            </a:outerShdw>
          </a:effectLst>
        </p:spPr>
        <p:txBody>
          <a:bodyPr/>
          <a:lstStyle/>
          <a:p>
            <a:pPr defTabSz="443991">
              <a:defRPr sz="5472"/>
            </a:pPr>
            <a:r>
              <a:rPr dirty="0"/>
              <a:t>We saved our pensions by voting </a:t>
            </a:r>
            <a:r>
              <a:rPr dirty="0" smtClean="0"/>
              <a:t>“</a:t>
            </a:r>
            <a:r>
              <a:rPr lang="en-US" dirty="0" smtClean="0"/>
              <a:t>NO</a:t>
            </a:r>
            <a:r>
              <a:rPr dirty="0" smtClean="0"/>
              <a:t>” </a:t>
            </a:r>
            <a:r>
              <a:rPr dirty="0"/>
              <a:t>to the constitutional convention</a:t>
            </a:r>
          </a:p>
          <a:p>
            <a:pPr defTabSz="443991">
              <a:defRPr sz="6080"/>
            </a:pPr>
            <a:endParaRPr dirty="0"/>
          </a:p>
          <a:p>
            <a:pPr defTabSz="443991">
              <a:defRPr sz="10944">
                <a:solidFill>
                  <a:schemeClr val="accent5">
                    <a:hueOff val="100859"/>
                    <a:satOff val="-13629"/>
                    <a:lumOff val="23879"/>
                  </a:schemeClr>
                </a:solidFill>
              </a:defRPr>
            </a:pPr>
            <a:r>
              <a:rPr b="1" dirty="0">
                <a:latin typeface="Times New Roman"/>
                <a:ea typeface="Times New Roman"/>
                <a:cs typeface="Times New Roman"/>
                <a:sym typeface="Times New Roman"/>
              </a:rPr>
              <a:t>Now we need to save 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VERYONE MUST SIGN UP TO CONTINUE YOUR MEMBERSHIP OF THE STA"/>
          <p:cNvSpPr>
            <a:spLocks noGrp="1"/>
          </p:cNvSpPr>
          <p:nvPr>
            <p:ph type="title"/>
          </p:nvPr>
        </p:nvSpPr>
        <p:spPr>
          <a:xfrm>
            <a:off x="821409" y="743918"/>
            <a:ext cx="11313763" cy="557938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rPr lang="en-US" sz="7000" dirty="0" smtClean="0">
                <a:solidFill>
                  <a:schemeClr val="tx1">
                    <a:lumMod val="85000"/>
                  </a:schemeClr>
                </a:solidFill>
              </a:rPr>
              <a:t>Due to the expected decision in</a:t>
            </a:r>
            <a:r>
              <a:rPr lang="en-US" sz="72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en-US" sz="72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en-US" sz="7200" dirty="0" smtClean="0">
                <a:solidFill>
                  <a:schemeClr val="tx1">
                    <a:lumMod val="85000"/>
                  </a:schemeClr>
                </a:solidFill>
              </a:rPr>
              <a:t>Janus v. AFSCME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</a:t>
            </a:r>
            <a:r>
              <a:rPr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MUST SIGN UP TO CONTINUE YOUR MEMBERSHIP 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  <a:r>
              <a:rPr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(ENTER your local )</a:t>
            </a:r>
            <a:endParaRPr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1" name="Without your membership, your contract will no longer exist"/>
          <p:cNvSpPr/>
          <p:nvPr/>
        </p:nvSpPr>
        <p:spPr>
          <a:xfrm>
            <a:off x="-153268" y="6745605"/>
            <a:ext cx="1331133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500" b="1" dirty="0">
                <a:ln w="0"/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Without your membership, your contract will </a:t>
            </a:r>
            <a:r>
              <a:rPr sz="3500" b="1" u="sng" dirty="0">
                <a:ln w="0"/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longer exist</a:t>
            </a:r>
          </a:p>
        </p:txBody>
      </p:sp>
      <p:sp>
        <p:nvSpPr>
          <p:cNvPr id="4" name="Your union protects your contract"/>
          <p:cNvSpPr/>
          <p:nvPr/>
        </p:nvSpPr>
        <p:spPr>
          <a:xfrm>
            <a:off x="406399" y="834400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You will lose:…"/>
          <p:cNvSpPr>
            <a:spLocks noGrp="1"/>
          </p:cNvSpPr>
          <p:nvPr>
            <p:ph type="title"/>
          </p:nvPr>
        </p:nvSpPr>
        <p:spPr>
          <a:xfrm>
            <a:off x="304800" y="-62161"/>
            <a:ext cx="12276667" cy="7714060"/>
          </a:xfrm>
          <a:prstGeom prst="rect">
            <a:avLst/>
          </a:prstGeom>
          <a:effectLst>
            <a:outerShdw blurRad="50800" dist="38100" dir="18900000" algn="bl" rotWithShape="0">
              <a:schemeClr val="bg1">
                <a:alpha val="40000"/>
              </a:schemeClr>
            </a:outerShdw>
          </a:effectLst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will lose:</a:t>
            </a:r>
          </a:p>
          <a:p>
            <a:pPr marL="1143000" indent="-1143000" algn="l">
              <a:buSzPct val="75000"/>
              <a:buFont typeface="Arial" charset="0"/>
              <a:buChar char="•"/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s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alary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schedule</a:t>
            </a:r>
          </a:p>
          <a:p>
            <a:pPr marL="1143000" indent="-1143000" algn="l">
              <a:buSzPct val="75000"/>
              <a:buFont typeface="Arial" charset="0"/>
              <a:buChar char="•"/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w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orkday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limits</a:t>
            </a:r>
          </a:p>
          <a:p>
            <a:pPr marL="1143000" indent="-1143000" algn="l">
              <a:buSzPct val="75000"/>
              <a:buFont typeface="Arial" charset="0"/>
              <a:buChar char="•"/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h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ealth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insurance</a:t>
            </a:r>
          </a:p>
          <a:p>
            <a:pPr marL="1143000" indent="-1143000" algn="l">
              <a:buSzPct val="75000"/>
              <a:buFont typeface="Arial" charset="0"/>
              <a:buChar char="•"/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b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enefit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</a:t>
            </a:r>
          </a:p>
        </p:txBody>
      </p:sp>
      <p:sp>
        <p:nvSpPr>
          <p:cNvPr id="125" name="Everything else in the contract"/>
          <p:cNvSpPr/>
          <p:nvPr/>
        </p:nvSpPr>
        <p:spPr>
          <a:xfrm>
            <a:off x="491066" y="7438133"/>
            <a:ext cx="11846638" cy="872034"/>
          </a:xfrm>
          <a:prstGeom prst="rect">
            <a:avLst/>
          </a:prstGeom>
          <a:solidFill>
            <a:schemeClr val="bg1"/>
          </a:solidFill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50800" tIns="50800" rIns="50800" bIns="50800" anchor="ctr">
            <a:spAutoFit/>
          </a:bodyPr>
          <a:lstStyle>
            <a:lvl1pPr>
              <a:defRPr sz="640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50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Along with e</a:t>
            </a:r>
            <a:r>
              <a:rPr sz="50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verything </a:t>
            </a:r>
            <a:r>
              <a:rPr sz="50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else in the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alary Schedule…"/>
          <p:cNvSpPr>
            <a:spLocks noGrp="1"/>
          </p:cNvSpPr>
          <p:nvPr>
            <p:ph type="title"/>
          </p:nvPr>
        </p:nvSpPr>
        <p:spPr>
          <a:xfrm>
            <a:off x="220133" y="558800"/>
            <a:ext cx="12564534" cy="6519333"/>
          </a:xfrm>
          <a:prstGeom prst="rect">
            <a:avLst/>
          </a:prstGeom>
          <a:effectLst>
            <a:outerShdw blurRad="50800" dist="38100" dir="2700000" sx="200000" sy="2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defTabSz="280415">
              <a:defRPr sz="3839"/>
            </a:pPr>
            <a:r>
              <a:rPr sz="4400" b="1" u="sng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Salary </a:t>
            </a:r>
            <a:r>
              <a:rPr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Schedule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1600" b="1" u="sng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l" defTabSz="280415">
              <a:buFont typeface="Arial" charset="0"/>
              <a:buChar char="•"/>
              <a:defRPr sz="3839"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our contract expires, t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max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imum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salary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will be more than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$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enter your top pay amount)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l" defTabSz="280415">
              <a:buFont typeface="Arial" charset="0"/>
              <a:buChar char="•"/>
              <a:defRPr sz="3839"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 guaranteed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percent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increases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l" defTabSz="280415">
              <a:buFont typeface="Arial" charset="0"/>
              <a:buChar char="•"/>
              <a:defRPr sz="3839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the end of our contract, the starting salary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be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almost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enter your amount) 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l" defTabSz="280415">
              <a:buFont typeface="Arial" charset="0"/>
              <a:buChar char="•"/>
              <a:defRPr sz="3839"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earn c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olumn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movement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earning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credits</a:t>
            </a:r>
          </a:p>
          <a:p>
            <a:pPr algn="l" defTabSz="280415">
              <a:defRPr sz="3839"/>
            </a:pP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Without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UNION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they can pay us whatever they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want.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7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In 2010, th</a:t>
            </a:r>
            <a:r>
              <a:rPr sz="37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ey </a:t>
            </a:r>
            <a:r>
              <a:rPr sz="3700" b="1" dirty="0">
                <a:ln w="0"/>
                <a:solidFill>
                  <a:schemeClr val="tx2">
                    <a:lumMod val="10000"/>
                  </a:schemeClr>
                </a:solidFill>
              </a:rPr>
              <a:t>asked us to take $10,000 pay cuts and pay 35% of </a:t>
            </a:r>
            <a:r>
              <a:rPr lang="en-US" sz="37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our </a:t>
            </a:r>
            <a:r>
              <a:rPr sz="37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health premiums</a:t>
            </a:r>
            <a:r>
              <a:rPr lang="en-US" sz="37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. The UNION didn’t allow that to happen.)  ( this was example from negotiations enter your own)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8" name="Your union protects your contract"/>
          <p:cNvSpPr/>
          <p:nvPr/>
        </p:nvSpPr>
        <p:spPr>
          <a:xfrm>
            <a:off x="457195" y="8465538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196" y="7192958"/>
            <a:ext cx="1207346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Without the 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UNION, </a:t>
            </a:r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they won’t have to ask…they will IMPOSE the pay cuts.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econdary Workday limits…"/>
          <p:cNvSpPr>
            <a:spLocks noGrp="1"/>
          </p:cNvSpPr>
          <p:nvPr>
            <p:ph type="title"/>
          </p:nvPr>
        </p:nvSpPr>
        <p:spPr>
          <a:xfrm>
            <a:off x="406399" y="312379"/>
            <a:ext cx="11971867" cy="818660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74574">
              <a:defRPr sz="3759"/>
            </a:pPr>
            <a:r>
              <a:rPr sz="4400" b="1" u="sng" dirty="0">
                <a:solidFill>
                  <a:srgbClr val="FFFF00"/>
                </a:solidFill>
              </a:rPr>
              <a:t>Secondary Workday </a:t>
            </a:r>
            <a:r>
              <a:rPr lang="en-US" sz="4400" b="1" u="sng" dirty="0" smtClean="0">
                <a:solidFill>
                  <a:srgbClr val="FFFF00"/>
                </a:solidFill>
              </a:rPr>
              <a:t>L</a:t>
            </a:r>
            <a:r>
              <a:rPr sz="4400" b="1" u="sng" dirty="0" smtClean="0">
                <a:solidFill>
                  <a:srgbClr val="FFFF00"/>
                </a:solidFill>
              </a:rPr>
              <a:t>imits</a:t>
            </a:r>
            <a:r>
              <a:rPr lang="en-US" sz="4400" b="1" u="sng" dirty="0" smtClean="0">
                <a:solidFill>
                  <a:srgbClr val="FFFF00"/>
                </a:solidFill>
              </a:rPr>
              <a:t> (Example)</a:t>
            </a:r>
            <a:br>
              <a:rPr lang="en-US" sz="4400" b="1" u="sng" dirty="0" smtClean="0">
                <a:solidFill>
                  <a:srgbClr val="FFFF00"/>
                </a:solidFill>
              </a:rPr>
            </a:br>
            <a:endParaRPr sz="2200" b="1" u="sng" dirty="0">
              <a:solidFill>
                <a:srgbClr val="FFFF00"/>
              </a:solidFill>
            </a:endParaRPr>
          </a:p>
          <a:p>
            <a:pPr defTabSz="274574">
              <a:defRPr sz="3759"/>
            </a:pP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Secondary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teachers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will be able to be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forced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teach 6 or 7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per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no extra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money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l" defTabSz="274574">
              <a:buFont typeface="Arial" charset="0"/>
              <a:buChar char="•"/>
              <a:defRPr sz="3759"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secondary teachers teach 6 classes per day, we will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</a:rPr>
              <a:t>approximately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___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dirty="0" smtClean="0">
                <a:ln w="0"/>
                <a:solidFill>
                  <a:schemeClr val="tx1"/>
                </a:solidFill>
              </a:rPr>
              <a:t>teachers</a:t>
            </a:r>
            <a:r>
              <a:rPr lang="en-US" dirty="0" smtClean="0">
                <a:ln w="0"/>
                <a:solidFill>
                  <a:schemeClr val="tx1"/>
                </a:solidFill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</a:rPr>
            </a:br>
            <a:endParaRPr sz="2200" dirty="0">
              <a:ln w="0"/>
              <a:solidFill>
                <a:schemeClr val="tx1"/>
              </a:solidFill>
            </a:endParaRPr>
          </a:p>
          <a:p>
            <a:pPr marL="571500" indent="-571500" algn="l" defTabSz="274574">
              <a:buFont typeface="Arial" charset="0"/>
              <a:buChar char="•"/>
              <a:defRPr sz="3759"/>
            </a:pPr>
            <a:r>
              <a:rPr dirty="0">
                <a:ln w="0"/>
                <a:solidFill>
                  <a:schemeClr val="tx1"/>
                </a:solidFill>
              </a:rPr>
              <a:t>If secondary teachers teach 7 </a:t>
            </a:r>
            <a:r>
              <a:rPr dirty="0" smtClean="0">
                <a:ln w="0"/>
                <a:solidFill>
                  <a:schemeClr val="tx1"/>
                </a:solidFill>
              </a:rPr>
              <a:t>classes</a:t>
            </a:r>
            <a:r>
              <a:rPr lang="en-US" dirty="0" smtClean="0">
                <a:ln w="0"/>
                <a:solidFill>
                  <a:schemeClr val="tx1"/>
                </a:solidFill>
              </a:rPr>
              <a:t> per </a:t>
            </a:r>
            <a:r>
              <a:rPr dirty="0" smtClean="0">
                <a:ln w="0"/>
                <a:solidFill>
                  <a:schemeClr val="tx1"/>
                </a:solidFill>
              </a:rPr>
              <a:t>day</a:t>
            </a:r>
            <a:r>
              <a:rPr dirty="0">
                <a:ln w="0"/>
                <a:solidFill>
                  <a:schemeClr val="tx1"/>
                </a:solidFill>
              </a:rPr>
              <a:t>, we will </a:t>
            </a:r>
            <a:r>
              <a:rPr dirty="0" smtClean="0">
                <a:ln w="0"/>
                <a:solidFill>
                  <a:schemeClr val="tx1"/>
                </a:solidFill>
              </a:rPr>
              <a:t>lose</a:t>
            </a:r>
            <a:r>
              <a:rPr lang="en-US" dirty="0" smtClean="0">
                <a:ln w="0"/>
                <a:solidFill>
                  <a:schemeClr val="tx1"/>
                </a:solidFill>
              </a:rPr>
              <a:t> approximately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____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dirty="0" smtClean="0">
                <a:ln w="0"/>
                <a:solidFill>
                  <a:schemeClr val="tx1"/>
                </a:solidFill>
              </a:rPr>
              <a:t>teachers</a:t>
            </a:r>
            <a:endParaRPr dirty="0">
              <a:ln w="0"/>
              <a:solidFill>
                <a:schemeClr val="tx1"/>
              </a:solidFill>
            </a:endParaRPr>
          </a:p>
          <a:p>
            <a:pPr defTabSz="274574">
              <a:defRPr sz="3759"/>
            </a:pP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2010, the district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wanted s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econdary teachers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t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each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 classes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per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no extra money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The UNION didn’t allow that to happen. </a:t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Without </a:t>
            </a:r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the 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UNION, </a:t>
            </a:r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they won’t have to 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ask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200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200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200" b="1" i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your local’s history/contractual benefits won </a:t>
            </a:r>
            <a:endParaRPr sz="3700" b="1" u="sng" dirty="0">
              <a:ln w="0"/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49898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</a:t>
            </a:r>
            <a:r>
              <a:rPr sz="5400" b="1" i="1" dirty="0">
                <a:ln w="0"/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protects</a:t>
            </a:r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Elementary workday limits…"/>
          <p:cNvSpPr>
            <a:spLocks noGrp="1"/>
          </p:cNvSpPr>
          <p:nvPr>
            <p:ph type="title"/>
          </p:nvPr>
        </p:nvSpPr>
        <p:spPr>
          <a:xfrm>
            <a:off x="232475" y="169334"/>
            <a:ext cx="12445139" cy="745066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27152">
              <a:defRPr sz="4480"/>
            </a:pPr>
            <a:r>
              <a:rPr sz="4400" b="1" u="sng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Elementary 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orkday 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imits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(Example)</a:t>
            </a:r>
            <a:r>
              <a:rPr lang="en-US" sz="49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49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200" b="1" u="sng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 algn="l" defTabSz="327152">
              <a:buFont typeface="Arial" charset="0"/>
              <a:buChar char="•"/>
              <a:defRPr sz="4480"/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 can be extended to 8+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hours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 algn="l" defTabSz="327152">
              <a:buFont typeface="Arial" charset="0"/>
              <a:buChar char="•"/>
              <a:defRPr sz="4480"/>
            </a:pP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6</a:t>
            </a:r>
            <a:r>
              <a:rPr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grade teachers have to teach 6 or 7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classes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per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we will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approximately 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5-8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lem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entary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teachers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 algn="l" defTabSz="327152">
              <a:buFont typeface="Arial" charset="0"/>
              <a:buChar char="•"/>
              <a:defRPr sz="4480"/>
            </a:pP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Eliminate all prep 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 algn="l" defTabSz="327152">
              <a:buFont typeface="Arial" charset="0"/>
              <a:buChar char="•"/>
              <a:defRPr sz="4480"/>
            </a:pP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Mandatory extra help, professional development and evening events, including parent conferences for no extra money</a:t>
            </a: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49898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ealth insurance…"/>
          <p:cNvSpPr>
            <a:spLocks noGrp="1"/>
          </p:cNvSpPr>
          <p:nvPr>
            <p:ph type="title"/>
          </p:nvPr>
        </p:nvSpPr>
        <p:spPr>
          <a:xfrm>
            <a:off x="406399" y="503206"/>
            <a:ext cx="12073467" cy="761790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defTabSz="368045">
              <a:defRPr sz="5040"/>
            </a:pPr>
            <a:r>
              <a:rPr sz="4400" b="1" u="sng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Health 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nsurance</a:t>
            </a:r>
            <a:r>
              <a:rPr lang="en-US" sz="4400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(Example)</a:t>
            </a:r>
            <a:r>
              <a:rPr lang="en-US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b="1" u="sng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sz="2200" b="1" u="sng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368045">
              <a:defRPr sz="5040"/>
            </a:pPr>
            <a:r>
              <a:rPr lang="en-US"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pay </a:t>
            </a:r>
            <a:r>
              <a:rPr lang="en-US"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</a:t>
            </a:r>
            <a:r>
              <a:rPr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 </a:t>
            </a:r>
            <a:r>
              <a:rPr sz="4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the health premiums until </a:t>
            </a:r>
            <a:r>
              <a:rPr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en-US" sz="4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</a:t>
            </a:r>
            <a:endParaRPr sz="4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368045">
              <a:defRPr sz="5040"/>
            </a:pP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</a:t>
            </a:r>
            <a:r>
              <a:rPr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district will be able to make us pay the full cost of health insurance</a:t>
            </a:r>
            <a:r>
              <a:rPr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368045">
              <a:defRPr sz="5040"/>
            </a:pPr>
            <a:r>
              <a:rPr b="1" dirty="0">
                <a:ln w="0"/>
                <a:solidFill>
                  <a:schemeClr val="tx2">
                    <a:lumMod val="10000"/>
                  </a:schemeClr>
                </a:solidFill>
              </a:rPr>
              <a:t>Family</a:t>
            </a:r>
            <a:r>
              <a:rPr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—$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25,481</a:t>
            </a:r>
            <a:endParaRPr b="1" dirty="0">
              <a:ln w="0"/>
              <a:solidFill>
                <a:schemeClr val="tx2">
                  <a:lumMod val="10000"/>
                </a:schemeClr>
              </a:solidFill>
            </a:endParaRPr>
          </a:p>
          <a:p>
            <a:pPr defTabSz="368045">
              <a:defRPr sz="5040"/>
            </a:pPr>
            <a:r>
              <a:rPr b="1" dirty="0">
                <a:ln w="0"/>
                <a:solidFill>
                  <a:schemeClr val="tx2">
                    <a:lumMod val="10000"/>
                  </a:schemeClr>
                </a:solidFill>
              </a:rPr>
              <a:t>Individual</a:t>
            </a:r>
            <a:r>
              <a:rPr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—$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>12,089</a:t>
            </a:r>
            <a:endParaRPr b="1" dirty="0">
              <a:ln w="0"/>
              <a:solidFill>
                <a:schemeClr val="tx2">
                  <a:lumMod val="10000"/>
                </a:schemeClr>
              </a:solidFill>
            </a:endParaRPr>
          </a:p>
          <a:p>
            <a:pPr defTabSz="368045">
              <a:defRPr sz="5040"/>
            </a:pPr>
            <a:r>
              <a:rPr lang="en-US" sz="2200" b="1" dirty="0" smtClean="0">
                <a:ln w="0"/>
                <a:solidFill>
                  <a:srgbClr val="FFFF00"/>
                </a:solidFill>
              </a:rPr>
              <a:t/>
            </a:r>
            <a:br>
              <a:rPr lang="en-US" sz="2200" b="1" dirty="0" smtClean="0">
                <a:ln w="0"/>
                <a:solidFill>
                  <a:srgbClr val="FFFF00"/>
                </a:solidFill>
              </a:rPr>
            </a:br>
            <a:r>
              <a:rPr sz="4200" b="1" dirty="0" smtClean="0">
                <a:ln w="0"/>
                <a:solidFill>
                  <a:srgbClr val="FFFF00"/>
                </a:solidFill>
              </a:rPr>
              <a:t>In </a:t>
            </a:r>
            <a:r>
              <a:rPr sz="4200" b="1" dirty="0">
                <a:ln w="0"/>
                <a:solidFill>
                  <a:srgbClr val="FFFF00"/>
                </a:solidFill>
              </a:rPr>
              <a:t>2010, they asked us to pay 35% of the premiums</a:t>
            </a:r>
            <a:r>
              <a:rPr sz="4200" b="1" dirty="0" smtClean="0">
                <a:ln w="0"/>
                <a:solidFill>
                  <a:srgbClr val="FFFF00"/>
                </a:solidFill>
              </a:rPr>
              <a:t>.</a:t>
            </a:r>
            <a:r>
              <a:rPr lang="en-US" sz="4200" b="1" dirty="0" smtClean="0">
                <a:ln w="0"/>
                <a:solidFill>
                  <a:srgbClr val="FFFF00"/>
                </a:solidFill>
              </a:rPr>
              <a:t>  The UNION didn’t allow that to happen.</a:t>
            </a:r>
            <a:r>
              <a:rPr sz="4200" b="1" dirty="0" smtClean="0">
                <a:ln w="0"/>
                <a:solidFill>
                  <a:srgbClr val="FFFF00"/>
                </a:solidFill>
              </a:rPr>
              <a:t> </a:t>
            </a:r>
            <a: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b="1" dirty="0" smtClean="0">
                <a:ln w="0"/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22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2200" b="1" dirty="0" smtClean="0">
                <a:ln w="0"/>
                <a:solidFill>
                  <a:schemeClr val="tx2">
                    <a:lumMod val="10000"/>
                  </a:schemeClr>
                </a:solidFill>
              </a:rPr>
            </a:b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Without </a:t>
            </a:r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the 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UNION, </a:t>
            </a:r>
            <a:r>
              <a:rPr lang="en-US" b="1" dirty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they won’t have to </a:t>
            </a:r>
            <a:r>
              <a:rPr lang="en-US" b="1" dirty="0" smtClean="0">
                <a:ln w="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ask</a:t>
            </a:r>
            <a:endParaRPr dirty="0">
              <a:ln w="0"/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2346" y="4182043"/>
            <a:ext cx="2305805" cy="841256"/>
          </a:xfrm>
          <a:prstGeom prst="rect">
            <a:avLst/>
          </a:prstGeom>
          <a:noFill/>
          <a:ln w="12700" cap="flat">
            <a:solidFill>
              <a:schemeClr val="tx2">
                <a:lumMod val="1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2018-2019 Annual Rates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49898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hueOff val="203713"/>
                <a:lumOff val="-13818"/>
              </a:schemeClr>
            </a:gs>
            <a:gs pos="100000">
              <a:schemeClr val="accent3">
                <a:satOff val="-13807"/>
                <a:lumOff val="19329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TA Benefit Fund…"/>
          <p:cNvSpPr>
            <a:spLocks noGrp="1"/>
          </p:cNvSpPr>
          <p:nvPr>
            <p:ph type="title"/>
          </p:nvPr>
        </p:nvSpPr>
        <p:spPr>
          <a:xfrm>
            <a:off x="619933" y="1007390"/>
            <a:ext cx="11859934" cy="2712203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defTabSz="257047">
              <a:defRPr sz="3520"/>
            </a:pPr>
            <a:r>
              <a:rPr sz="4400" b="1" u="sng" dirty="0">
                <a:ln w="0"/>
                <a:solidFill>
                  <a:srgbClr val="FFFF00"/>
                </a:solidFill>
              </a:rPr>
              <a:t>STA Benefit </a:t>
            </a:r>
            <a:r>
              <a:rPr sz="4400" b="1" u="sng" dirty="0" smtClean="0">
                <a:ln w="0"/>
                <a:solidFill>
                  <a:srgbClr val="FFFF00"/>
                </a:solidFill>
              </a:rPr>
              <a:t>Fund</a:t>
            </a:r>
            <a:r>
              <a:rPr lang="en-US" sz="4400" b="1" u="sng" dirty="0" smtClean="0">
                <a:ln w="0"/>
                <a:solidFill>
                  <a:srgbClr val="FFFF00"/>
                </a:solidFill>
              </a:rPr>
              <a:t> (Examples for BFs)</a:t>
            </a:r>
            <a:endParaRPr sz="4400" b="1" u="sng" dirty="0">
              <a:ln w="0"/>
              <a:solidFill>
                <a:srgbClr val="FFFF00"/>
              </a:solidFill>
            </a:endParaRPr>
          </a:p>
          <a:p>
            <a:pPr algn="l" defTabSz="257047">
              <a:defRPr sz="3520"/>
            </a:pPr>
            <a:r>
              <a:rPr lang="en-US" dirty="0" smtClean="0">
                <a:ln w="0"/>
                <a:solidFill>
                  <a:schemeClr val="tx1"/>
                </a:solidFill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</a:rPr>
            </a:br>
            <a:r>
              <a:rPr lang="en-US" sz="4900" b="1" dirty="0" smtClean="0">
                <a:ln w="0"/>
                <a:solidFill>
                  <a:schemeClr val="tx1"/>
                </a:solidFill>
              </a:rPr>
              <a:t>Benefits that will be lost:</a:t>
            </a:r>
            <a:r>
              <a:rPr lang="en-US" sz="4400" b="1" dirty="0" smtClean="0">
                <a:ln w="0"/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4400" b="1" dirty="0" smtClean="0">
                <a:ln w="0"/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 smtClean="0">
                <a:ln w="0"/>
                <a:solidFill>
                  <a:schemeClr val="tx1"/>
                </a:solidFill>
              </a:rPr>
              <a:t/>
            </a:r>
            <a:br>
              <a:rPr lang="en-US" dirty="0" smtClean="0">
                <a:ln w="0"/>
                <a:solidFill>
                  <a:schemeClr val="tx1"/>
                </a:solidFill>
              </a:rPr>
            </a:br>
            <a:r>
              <a:rPr lang="en-US" dirty="0">
                <a:ln w="0"/>
                <a:solidFill>
                  <a:schemeClr val="tx1"/>
                </a:solidFill>
              </a:rPr>
              <a:t/>
            </a:r>
            <a:br>
              <a:rPr lang="en-US" dirty="0">
                <a:ln w="0"/>
                <a:solidFill>
                  <a:schemeClr val="tx1"/>
                </a:solidFill>
              </a:rPr>
            </a:br>
            <a:endParaRPr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Your union protects your contract"/>
          <p:cNvSpPr/>
          <p:nvPr/>
        </p:nvSpPr>
        <p:spPr>
          <a:xfrm>
            <a:off x="406399" y="8344009"/>
            <a:ext cx="12073467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5400" b="1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Your union protects your contract</a:t>
            </a:r>
          </a:p>
        </p:txBody>
      </p:sp>
      <p:sp>
        <p:nvSpPr>
          <p:cNvPr id="2" name="Rectangle 1"/>
          <p:cNvSpPr/>
          <p:nvPr/>
        </p:nvSpPr>
        <p:spPr>
          <a:xfrm>
            <a:off x="619933" y="2934730"/>
            <a:ext cx="11859933" cy="46966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571500" indent="-571500" algn="l" defTabSz="257047">
              <a:buFont typeface="Arial" panose="020B0604020202020204" pitchFamily="34" charset="0"/>
              <a:buChar char="•"/>
              <a:defRPr sz="3520"/>
            </a:pPr>
            <a:r>
              <a:rPr lang="en-US" sz="4400" dirty="0" smtClean="0">
                <a:ln w="0"/>
                <a:solidFill>
                  <a:schemeClr val="tx1"/>
                </a:solidFill>
              </a:rPr>
              <a:t>your </a:t>
            </a:r>
            <a:r>
              <a:rPr lang="en-US" sz="4400" dirty="0">
                <a:ln w="0"/>
                <a:solidFill>
                  <a:schemeClr val="tx1"/>
                </a:solidFill>
              </a:rPr>
              <a:t>vision 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plan</a:t>
            </a:r>
            <a:endParaRPr lang="en-US" sz="4400" dirty="0">
              <a:ln w="0"/>
              <a:solidFill>
                <a:schemeClr val="tx1"/>
              </a:solidFill>
            </a:endParaRPr>
          </a:p>
          <a:p>
            <a:pPr marL="571500" indent="-571500" algn="l" defTabSz="257047">
              <a:buFont typeface="Arial" panose="020B0604020202020204" pitchFamily="34" charset="0"/>
              <a:buChar char="•"/>
              <a:defRPr sz="3520"/>
            </a:pPr>
            <a:r>
              <a:rPr lang="en-US" sz="4400" dirty="0">
                <a:ln w="0"/>
                <a:solidFill>
                  <a:schemeClr val="tx1"/>
                </a:solidFill>
              </a:rPr>
              <a:t>y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our $25,000 </a:t>
            </a:r>
            <a:r>
              <a:rPr lang="en-US" sz="4400" dirty="0">
                <a:ln w="0"/>
                <a:solidFill>
                  <a:schemeClr val="tx1"/>
                </a:solidFill>
              </a:rPr>
              <a:t>life insurance 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policy</a:t>
            </a:r>
          </a:p>
          <a:p>
            <a:pPr marL="571500" indent="-571500" algn="l" defTabSz="257047">
              <a:buFont typeface="Arial" panose="020B0604020202020204" pitchFamily="34" charset="0"/>
              <a:buChar char="•"/>
              <a:defRPr sz="3520"/>
            </a:pPr>
            <a:r>
              <a:rPr lang="en-US" sz="4400" dirty="0">
                <a:ln w="0"/>
                <a:solidFill>
                  <a:schemeClr val="tx1"/>
                </a:solidFill>
              </a:rPr>
              <a:t>y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our legal plan</a:t>
            </a:r>
          </a:p>
          <a:p>
            <a:pPr marL="571500" indent="-571500" algn="l" defTabSz="257047">
              <a:buFont typeface="Arial" panose="020B0604020202020204" pitchFamily="34" charset="0"/>
              <a:buChar char="•"/>
              <a:defRPr sz="3520"/>
            </a:pPr>
            <a:r>
              <a:rPr lang="en-US" sz="4400" dirty="0">
                <a:ln w="0"/>
                <a:solidFill>
                  <a:schemeClr val="tx1"/>
                </a:solidFill>
              </a:rPr>
              <a:t>y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our non-reimbursed </a:t>
            </a:r>
            <a:r>
              <a:rPr lang="en-US" sz="4400" dirty="0">
                <a:ln w="0"/>
                <a:solidFill>
                  <a:schemeClr val="tx1"/>
                </a:solidFill>
              </a:rPr>
              <a:t>medical </a:t>
            </a:r>
            <a:r>
              <a:rPr lang="en-US" sz="4400" dirty="0" smtClean="0">
                <a:ln w="0"/>
                <a:solidFill>
                  <a:schemeClr val="tx1"/>
                </a:solidFill>
              </a:rPr>
              <a:t>plan</a:t>
            </a:r>
          </a:p>
          <a:p>
            <a:pPr algn="l" defTabSz="257047">
              <a:defRPr sz="3520"/>
            </a:pPr>
            <a:endParaRPr lang="en-US" dirty="0">
              <a:ln w="0"/>
              <a:solidFill>
                <a:schemeClr val="tx1"/>
              </a:solidFill>
            </a:endParaRPr>
          </a:p>
          <a:p>
            <a:pPr defTabSz="257047">
              <a:defRPr sz="3520"/>
            </a:pPr>
            <a:r>
              <a:rPr lang="en-US" sz="4400" b="1" dirty="0">
                <a:ln w="0"/>
                <a:solidFill>
                  <a:schemeClr val="bg2">
                    <a:lumMod val="50000"/>
                  </a:schemeClr>
                </a:solidFill>
              </a:rPr>
              <a:t>Currently, your contract provides these benefits </a:t>
            </a:r>
            <a:r>
              <a:rPr lang="en-US" sz="4400" b="1" u="sng" dirty="0">
                <a:ln w="0"/>
                <a:solidFill>
                  <a:schemeClr val="bg2">
                    <a:lumMod val="50000"/>
                  </a:schemeClr>
                </a:solidFill>
              </a:rPr>
              <a:t>at no cost to you</a:t>
            </a:r>
            <a:endParaRPr lang="en-US" sz="44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238</Words>
  <Application>Microsoft Office PowerPoint</Application>
  <PresentationFormat>Custom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Helvetica</vt:lpstr>
      <vt:lpstr>Helvetica Light</vt:lpstr>
      <vt:lpstr>Helvetica Neue</vt:lpstr>
      <vt:lpstr>Times New Roman</vt:lpstr>
      <vt:lpstr>Gradient</vt:lpstr>
      <vt:lpstr>Supreme Court Case  Janus v. AFSCME</vt:lpstr>
      <vt:lpstr>We saved our pensions by voting “NO” to the constitutional convention  Now we need to save our contract</vt:lpstr>
      <vt:lpstr>Due to the expected decision in Janus v. AFSCME  EVERYONE MUST SIGN UP TO CONTINUE YOUR MEMBERSHIP IN THE (ENTER your local )</vt:lpstr>
      <vt:lpstr>You will lose: Your salary schedule Your workday limits Your health insurance Your benefit fund</vt:lpstr>
      <vt:lpstr>Salary Schedule  When our contract expires, the maximum salary will be more than $ ( enter your top pay amount)  We have guaranteed step and percent increases  By the end of our contract, the starting salary will be almost $ ( enter your amount)   We earn column movement for earning credits  Without the UNION, they can pay us whatever they want.  (In 2010, they asked us to take $10,000 pay cuts and pay 35% of our health premiums. The UNION didn’t allow that to happen.)  ( this was example from negotiations enter your own) </vt:lpstr>
      <vt:lpstr>Secondary Workday Limits (Example)  Secondary teachers will be able to be forced to teach 6 or 7 classes per day for no extra money.  If secondary teachers teach 6 classes per day, we will lose approximately ___ teachers  If secondary teachers teach 7 classes per day, we will lose approximately ____ teachers  In 2010, the district wanted secondary teachers to teach 6 classes per day for no extra money.  The UNION didn’t allow that to happen.                 Without the UNION, they won’t have to ask  Insert your local’s history/contractual benefits won </vt:lpstr>
      <vt:lpstr>Elementary Workday Limits (Example)  The day can be extended to 8+ hours  If 6th grade teachers have to teach 6 or 7 classes per day, we will lose approximately 5-8 elementary teachers  Eliminate all prep time  Mandatory extra help, professional development and evening events, including parent conferences for no extra money</vt:lpstr>
      <vt:lpstr>Health Insurance (Example)  We pay ____% of the health premiums until 20__  The district will be able to make us pay the full cost of health insurance. Family—$25,481 Individual—$12,089  In 2010, they asked us to pay 35% of the premiums.  The UNION didn’t allow that to happen.   Without the UNION, they won’t have to ask</vt:lpstr>
      <vt:lpstr>STA Benefit Fund (Examples for BFs)  Benefits that will be lost:   </vt:lpstr>
      <vt:lpstr>What do you need to do?</vt:lpstr>
      <vt:lpstr> EVERYONE MUST SIGN UP TO CONTINUE YOUR MEMBERSHIP IN THE (ENTER your union)</vt:lpstr>
      <vt:lpstr>In 2012, a similar law was passed in Wisconsin  The Kenosha teachers lost their collective bargaining rights and the district eliminated their decades old contract and gave the teachers a new, 1-page “contract”  In front of you, you have the table of contents of their old contract and a copy of their new,  1-page “contract”</vt:lpstr>
      <vt:lpstr>In the spring, your team leader will ask you to sign a pledge card.  Protect your contract and sign your card.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Janus</dc:title>
  <dc:creator>Sean Callahan</dc:creator>
  <cp:lastModifiedBy>John Savastano</cp:lastModifiedBy>
  <cp:revision>127</cp:revision>
  <dcterms:modified xsi:type="dcterms:W3CDTF">2018-02-13T17:22:46Z</dcterms:modified>
</cp:coreProperties>
</file>