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75" r:id="rId5"/>
    <p:sldId id="429" r:id="rId6"/>
    <p:sldId id="389" r:id="rId7"/>
    <p:sldId id="390" r:id="rId8"/>
    <p:sldId id="425" r:id="rId9"/>
    <p:sldId id="386" r:id="rId10"/>
    <p:sldId id="437" r:id="rId11"/>
    <p:sldId id="387" r:id="rId12"/>
    <p:sldId id="417" r:id="rId13"/>
    <p:sldId id="400" r:id="rId14"/>
    <p:sldId id="401" r:id="rId15"/>
    <p:sldId id="415" r:id="rId16"/>
    <p:sldId id="403" r:id="rId17"/>
    <p:sldId id="410" r:id="rId18"/>
    <p:sldId id="436" r:id="rId19"/>
    <p:sldId id="430" r:id="rId20"/>
    <p:sldId id="431" r:id="rId21"/>
    <p:sldId id="432" r:id="rId22"/>
    <p:sldId id="433" r:id="rId23"/>
    <p:sldId id="434" r:id="rId24"/>
    <p:sldId id="435" r:id="rId25"/>
    <p:sldId id="412" r:id="rId26"/>
    <p:sldId id="416" r:id="rId27"/>
    <p:sldId id="420" r:id="rId28"/>
    <p:sldId id="427" r:id="rId29"/>
    <p:sldId id="408" r:id="rId30"/>
    <p:sldId id="426" r:id="rId31"/>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wood, Vanessa L      B4MKT" initials="VH" lastIdx="24" clrIdx="0"/>
  <p:cmAuthor id="7" name="Sanford, Tara D      HHHH" initials="STDH" lastIdx="5" clrIdx="7"/>
  <p:cmAuthor id="1" name="DeConti, Rachel V      B4MKT" initials="DRVB" lastIdx="48" clrIdx="1"/>
  <p:cmAuthor id="8" name="Susan Laires" initials="SL" lastIdx="0" clrIdx="8"/>
  <p:cmAuthor id="2" name="Laires, Susan  (CTR)      HHHH" initials="LS(H" lastIdx="6" clrIdx="2"/>
  <p:cmAuthor id="3" name="Susan Laires" initials="" lastIdx="0" clrIdx="3"/>
  <p:cmAuthor id="4" name="Bright, Mimi" initials="MB" lastIdx="15" clrIdx="4"/>
  <p:cmAuthor id="5" name="Brotman, Mary M" initials="BMM" lastIdx="8" clrIdx="5"/>
  <p:cmAuthor id="6" name="Tammaro, Angelus E      B6LPA" initials="Ange" lastIdx="23" clrIdx="6"/>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7A3E"/>
    <a:srgbClr val="39B44A"/>
    <a:srgbClr val="0065A6"/>
    <a:srgbClr val="002850"/>
    <a:srgbClr val="00AAE0"/>
    <a:srgbClr val="E35205"/>
    <a:srgbClr val="F68621"/>
    <a:srgbClr val="F0B434"/>
    <a:srgbClr val="C4D6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89486" autoAdjust="0"/>
  </p:normalViewPr>
  <p:slideViewPr>
    <p:cSldViewPr snapToGrid="0" snapToObjects="1">
      <p:cViewPr>
        <p:scale>
          <a:sx n="100" d="100"/>
          <a:sy n="100" d="100"/>
        </p:scale>
        <p:origin x="-1122" y="-72"/>
      </p:cViewPr>
      <p:guideLst>
        <p:guide orient="horz" pos="361"/>
        <p:guide pos="341"/>
      </p:guideLst>
    </p:cSldViewPr>
  </p:slideViewPr>
  <p:notesTextViewPr>
    <p:cViewPr>
      <p:scale>
        <a:sx n="1" d="1"/>
        <a:sy n="1" d="1"/>
      </p:scale>
      <p:origin x="0" y="0"/>
    </p:cViewPr>
  </p:notesTextViewPr>
  <p:sorterViewPr>
    <p:cViewPr>
      <p:scale>
        <a:sx n="100" d="100"/>
        <a:sy n="100" d="100"/>
      </p:scale>
      <p:origin x="0" y="1092"/>
    </p:cViewPr>
  </p:sorterViewPr>
  <p:notesViewPr>
    <p:cSldViewPr snapToGrid="0" snapToObjects="1">
      <p:cViewPr varScale="1">
        <p:scale>
          <a:sx n="68" d="100"/>
          <a:sy n="68" d="100"/>
        </p:scale>
        <p:origin x="-277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84" charset="0"/>
                <a:ea typeface="MS PGothic" pitchFamily="34" charset="-128"/>
              </a:defRPr>
            </a:lvl1pPr>
          </a:lstStyle>
          <a:p>
            <a:fld id="{370AD719-A5CC-4EAA-B319-63CA2EB82D34}" type="datetime1">
              <a:rPr lang="en-US" altLang="en-US"/>
              <a:pPr/>
              <a:t>09/08/2017</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84" charset="0"/>
                <a:ea typeface="MS PGothic" pitchFamily="34" charset="-128"/>
              </a:defRPr>
            </a:lvl1pPr>
          </a:lstStyle>
          <a:p>
            <a:fld id="{E4BB9F89-8D2A-4F13-8073-A3C588A4F3CA}" type="slidenum">
              <a:rPr lang="en-US" altLang="en-US"/>
              <a:pPr/>
              <a:t>‹#›</a:t>
            </a:fld>
            <a:endParaRPr lang="en-US" altLang="en-US"/>
          </a:p>
        </p:txBody>
      </p:sp>
    </p:spTree>
    <p:extLst>
      <p:ext uri="{BB962C8B-B14F-4D97-AF65-F5344CB8AC3E}">
        <p14:creationId xmlns:p14="http://schemas.microsoft.com/office/powerpoint/2010/main" val="1252354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84" charset="0"/>
                <a:ea typeface="MS PGothic" pitchFamily="34" charset="-128"/>
              </a:defRPr>
            </a:lvl1pPr>
          </a:lstStyle>
          <a:p>
            <a:fld id="{6E30FF4F-E39C-4EAF-A8BC-25F286F58CE1}" type="datetime1">
              <a:rPr lang="en-US" altLang="en-US"/>
              <a:pPr/>
              <a:t>09/08/2017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84" charset="0"/>
                <a:ea typeface="MS PGothic" pitchFamily="34" charset="-128"/>
              </a:defRPr>
            </a:lvl1pPr>
          </a:lstStyle>
          <a:p>
            <a:fld id="{DECE3B9E-6574-462E-B6D1-39C8693FFF93}" type="slidenum">
              <a:rPr lang="en-US" altLang="en-US"/>
              <a:pPr/>
              <a:t>‹#›</a:t>
            </a:fld>
            <a:endParaRPr lang="en-US" altLang="en-US"/>
          </a:p>
        </p:txBody>
      </p:sp>
    </p:spTree>
    <p:extLst>
      <p:ext uri="{BB962C8B-B14F-4D97-AF65-F5344CB8AC3E}">
        <p14:creationId xmlns:p14="http://schemas.microsoft.com/office/powerpoint/2010/main" val="28210966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84"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a:t>
            </a:fld>
            <a:endParaRPr lang="en-US" altLang="en-US" dirty="0"/>
          </a:p>
        </p:txBody>
      </p:sp>
    </p:spTree>
    <p:extLst>
      <p:ext uri="{BB962C8B-B14F-4D97-AF65-F5344CB8AC3E}">
        <p14:creationId xmlns:p14="http://schemas.microsoft.com/office/powerpoint/2010/main" val="164271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12</a:t>
            </a:fld>
            <a:endParaRPr lang="en-US" altLang="en-US"/>
          </a:p>
        </p:txBody>
      </p:sp>
    </p:spTree>
    <p:extLst>
      <p:ext uri="{BB962C8B-B14F-4D97-AF65-F5344CB8AC3E}">
        <p14:creationId xmlns:p14="http://schemas.microsoft.com/office/powerpoint/2010/main" val="8752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227138" y="693738"/>
            <a:ext cx="4619625" cy="3465512"/>
          </a:xfr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60438" y="4391025"/>
            <a:ext cx="5614987" cy="4616450"/>
          </a:xfrm>
          <a:solidFill>
            <a:srgbClr val="FFFFFF"/>
          </a:solidFill>
          <a:ln>
            <a:solidFill>
              <a:srgbClr val="000000"/>
            </a:solidFill>
            <a:miter lim="800000"/>
            <a:headEnd/>
            <a:tailEnd/>
          </a:ln>
        </p:spPr>
        <p:txBody>
          <a:bodyPr/>
          <a:lstStyle/>
          <a:p>
            <a:r>
              <a:rPr lang="en-US" altLang="en-US" dirty="0" smtClean="0"/>
              <a:t>NOTE TO SALES: Remove all references to Healthy Rewards if using presentation in MD or OH.</a:t>
            </a:r>
          </a:p>
          <a:p>
            <a:endParaRPr lang="en-US" altLang="en-US" dirty="0" smtClean="0"/>
          </a:p>
          <a:p>
            <a:r>
              <a:rPr lang="en-US" altLang="en-US" dirty="0" smtClean="0"/>
              <a:t>NOTE TO PRESENTER: Review slide contents.</a:t>
            </a:r>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xfrm>
            <a:off x="1401763" y="696913"/>
            <a:ext cx="4013200" cy="3009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92162" name="Rectangle 3"/>
          <p:cNvSpPr>
            <a:spLocks noGrp="1" noChangeArrowheads="1"/>
          </p:cNvSpPr>
          <p:nvPr>
            <p:ph type="body" idx="1"/>
          </p:nvPr>
        </p:nvSpPr>
        <p:spPr bwMode="auto">
          <a:xfrm>
            <a:off x="569596" y="3787961"/>
            <a:ext cx="5871210" cy="4501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dirty="0">
                <a:ea typeface="MS PGothic" charset="0"/>
                <a:cs typeface="MS PGothic" charset="0"/>
              </a:rPr>
              <a:t>Tooth decay is one of the most common chronic infectious diseases among U.S. children.</a:t>
            </a:r>
            <a:r>
              <a:rPr lang="en-US" baseline="30000" dirty="0">
                <a:ea typeface="MS PGothic" charset="0"/>
                <a:cs typeface="MS PGothic" charset="0"/>
              </a:rPr>
              <a:t>1</a:t>
            </a:r>
            <a:r>
              <a:rPr lang="en-US" dirty="0">
                <a:ea typeface="MS PGothic" charset="0"/>
                <a:cs typeface="MS PGothic" charset="0"/>
              </a:rPr>
              <a:t> The fact is, cavities touch all age groups</a:t>
            </a:r>
            <a:r>
              <a:rPr lang="en-US" baseline="30000" dirty="0">
                <a:ea typeface="MS PGothic" charset="0"/>
                <a:cs typeface="MS PGothic" charset="0"/>
              </a:rPr>
              <a:t>2</a:t>
            </a:r>
            <a:r>
              <a:rPr lang="en-US" dirty="0">
                <a:ea typeface="MS PGothic" charset="0"/>
                <a:cs typeface="MS PGothic" charset="0"/>
              </a:rPr>
              <a:t>. Older adults are more likely to have decay around older fillings, and decay of the tooth root itself.</a:t>
            </a:r>
          </a:p>
          <a:p>
            <a:r>
              <a:rPr lang="en-US" dirty="0">
                <a:ea typeface="MS PGothic" charset="0"/>
                <a:cs typeface="MS PGothic" charset="0"/>
              </a:rPr>
              <a:t>Periodontal (gum) disease is an infection of the tissues surrounding and supporting the teeth, and it is a major cause of tooth loss in adults</a:t>
            </a:r>
            <a:r>
              <a:rPr lang="en-US" baseline="30000" dirty="0">
                <a:ea typeface="MS PGothic" charset="0"/>
                <a:cs typeface="MS PGothic" charset="0"/>
              </a:rPr>
              <a:t>2</a:t>
            </a:r>
            <a:r>
              <a:rPr lang="en-US" dirty="0">
                <a:ea typeface="MS PGothic" charset="0"/>
                <a:cs typeface="MS PGothic" charset="0"/>
              </a:rPr>
              <a:t>. Moreover, mounting research has linked gum disease to more serious health issues like heart disease, stroke, diabetes, and pre-term birth. Because gum disease is usually painless, however, you may not know you have it, and that</a:t>
            </a:r>
            <a:r>
              <a:rPr lang="ja-JP" altLang="en-US" dirty="0">
                <a:ea typeface="MS PGothic" charset="0"/>
                <a:cs typeface="MS PGothic" charset="0"/>
              </a:rPr>
              <a:t>’</a:t>
            </a:r>
            <a:r>
              <a:rPr lang="en-US" altLang="ja-JP" dirty="0">
                <a:ea typeface="MS PGothic" charset="0"/>
                <a:cs typeface="MS PGothic" charset="0"/>
              </a:rPr>
              <a:t>s where Cigna Dental comes in.</a:t>
            </a:r>
          </a:p>
          <a:p>
            <a:r>
              <a:rPr lang="en-US" dirty="0">
                <a:ea typeface="MS PGothic" charset="0"/>
                <a:cs typeface="MS PGothic" charset="0"/>
              </a:rPr>
              <a:t>The Cavity and Periodontal Risk Assessment Tools help individuals determine their risks for cavities and gum disease, respectively. The tools are available online to members and the general public, alike, and function in a similar way.</a:t>
            </a:r>
          </a:p>
          <a:p>
            <a:r>
              <a:rPr lang="en-US" dirty="0">
                <a:ea typeface="MS PGothic" charset="0"/>
                <a:cs typeface="MS PGothic" charset="0"/>
              </a:rPr>
              <a:t>Individuals complete a succinct quiz, and the tools provide a score indicating their risk for cavities or gum disease, depending on which tool the person has completed. Risk levels include: low, low to moderate, moderate or high risk. Members can then print the detailed score sheet and take it to their next dental visit. Armed with these results, patients and dentists can better manage their overall oral health.</a:t>
            </a:r>
          </a:p>
          <a:p>
            <a:pPr>
              <a:spcBef>
                <a:spcPct val="15000"/>
              </a:spcBef>
              <a:spcAft>
                <a:spcPct val="20000"/>
              </a:spcAft>
            </a:pPr>
            <a:endParaRPr lang="en-US" dirty="0">
              <a:ea typeface="MS PGothic" charset="0"/>
              <a:cs typeface="MS PGothic" charset="0"/>
            </a:endParaRPr>
          </a:p>
          <a:p>
            <a:r>
              <a:rPr lang="en-US" baseline="30000" dirty="0">
                <a:ea typeface="MS PGothic" charset="0"/>
                <a:cs typeface="MS PGothic" charset="0"/>
              </a:rPr>
              <a:t>1</a:t>
            </a:r>
            <a:r>
              <a:rPr lang="en-US" dirty="0">
                <a:ea typeface="MS PGothic" charset="0"/>
                <a:cs typeface="MS PGothic" charset="0"/>
              </a:rPr>
              <a:t>Centers for Disease Control and </a:t>
            </a:r>
            <a:r>
              <a:rPr lang="en-US" dirty="0" smtClean="0">
                <a:ea typeface="MS PGothic" charset="0"/>
                <a:cs typeface="MS PGothic" charset="0"/>
              </a:rPr>
              <a:t>Prevention </a:t>
            </a:r>
          </a:p>
          <a:p>
            <a:r>
              <a:rPr lang="en-US" baseline="30000" dirty="0" smtClean="0">
                <a:ea typeface="MS PGothic" charset="0"/>
                <a:cs typeface="MS PGothic" charset="0"/>
              </a:rPr>
              <a:t>2</a:t>
            </a:r>
            <a:r>
              <a:rPr lang="en-US" dirty="0" smtClean="0">
                <a:ea typeface="MS PGothic" charset="0"/>
                <a:cs typeface="MS PGothic" charset="0"/>
              </a:rPr>
              <a:t>American </a:t>
            </a:r>
            <a:r>
              <a:rPr lang="en-US" dirty="0">
                <a:ea typeface="MS PGothic" charset="0"/>
                <a:cs typeface="MS PGothic" charset="0"/>
              </a:rPr>
              <a:t>Academy of Periodontology Dispelling Myths about Gum Disease: The Truth Behind Healthy Teeth and Gums February </a:t>
            </a:r>
            <a:r>
              <a:rPr lang="en-US" dirty="0" smtClean="0">
                <a:ea typeface="MS PGothic" charset="0"/>
                <a:cs typeface="MS PGothic" charset="0"/>
              </a:rPr>
              <a:t>2010</a:t>
            </a:r>
            <a:endParaRPr lang="en-US" dirty="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endParaRPr lang="en-US" dirty="0">
              <a:ea typeface="MS PGothic" charset="0"/>
              <a:cs typeface="MS PGothic"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57066" indent="-291179" eaLnBrk="0" hangingPunct="0">
              <a:defRPr sz="2400">
                <a:solidFill>
                  <a:schemeClr val="tx1"/>
                </a:solidFill>
                <a:latin typeface="Arial" charset="0"/>
                <a:ea typeface="ヒラギノ角ゴ Pro W3" charset="0"/>
              </a:defRPr>
            </a:lvl2pPr>
            <a:lvl3pPr marL="1164717" indent="-232943" eaLnBrk="0" hangingPunct="0">
              <a:defRPr sz="2400">
                <a:solidFill>
                  <a:schemeClr val="tx1"/>
                </a:solidFill>
                <a:latin typeface="Arial" charset="0"/>
                <a:ea typeface="ヒラギノ角ゴ Pro W3" charset="0"/>
              </a:defRPr>
            </a:lvl3pPr>
            <a:lvl4pPr marL="1630604" indent="-232943" eaLnBrk="0" hangingPunct="0">
              <a:defRPr sz="2400">
                <a:solidFill>
                  <a:schemeClr val="tx1"/>
                </a:solidFill>
                <a:latin typeface="Arial" charset="0"/>
                <a:ea typeface="ヒラギノ角ゴ Pro W3" charset="0"/>
              </a:defRPr>
            </a:lvl4pPr>
            <a:lvl5pPr marL="2096491" indent="-232943" eaLnBrk="0" hangingPunct="0">
              <a:defRPr sz="2400">
                <a:solidFill>
                  <a:schemeClr val="tx1"/>
                </a:solidFill>
                <a:latin typeface="Arial" charset="0"/>
                <a:ea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92D0F9E-275C-2342-B89E-86455B0E7D4D}" type="slidenum">
              <a:rPr lang="en-US" sz="1200">
                <a:solidFill>
                  <a:prstClr val="black"/>
                </a:solidFill>
                <a:latin typeface="Arial"/>
                <a:ea typeface="MS PGothic" charset="0"/>
                <a:cs typeface="MS PGothic" charset="0"/>
              </a:rPr>
              <a:pPr eaLnBrk="1" hangingPunct="1"/>
              <a:t>22</a:t>
            </a:fld>
            <a:endParaRPr lang="en-US" sz="1200" dirty="0">
              <a:solidFill>
                <a:prstClr val="black"/>
              </a:solidFill>
              <a:latin typeface="Arial"/>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23</a:t>
            </a:fld>
            <a:endParaRPr lang="en-US" altLang="en-US"/>
          </a:p>
        </p:txBody>
      </p:sp>
    </p:spTree>
    <p:extLst>
      <p:ext uri="{BB962C8B-B14F-4D97-AF65-F5344CB8AC3E}">
        <p14:creationId xmlns:p14="http://schemas.microsoft.com/office/powerpoint/2010/main" val="315858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Cigna DPPO plan offers a healthy balance of savings and choice. You and your covered family members have convenient access to quality dental care through our nationwide network of dentists — dentists who have agreed to offer their services to our members at reduced contracted fees. Or, you have the option to visit any licensed dentist or up to the dentists’ usual (full) fee with out-of-network dentists</a:t>
            </a:r>
          </a:p>
          <a:p>
            <a:r>
              <a:rPr lang="en-US" dirty="0" smtClean="0"/>
              <a:t>. You also have the freedom to choose any specialist without a referral.  </a:t>
            </a:r>
          </a:p>
          <a:p>
            <a:endParaRPr lang="en-US" dirty="0" smtClean="0"/>
          </a:p>
          <a:p>
            <a:r>
              <a:rPr lang="en-US" dirty="0" smtClean="0"/>
              <a:t>Whether you choose a dentist in the Cigna Network or outside the network, your coverage includes a wide range of eligible services after you satisfy any waiting period and meet your deductible. Your plan will pay part of your costs (shown by the coinsurance amount on your Benefit Summary) until your plan’s</a:t>
            </a:r>
            <a:r>
              <a:rPr lang="en-US" baseline="0" dirty="0" smtClean="0"/>
              <a:t> </a:t>
            </a:r>
            <a:r>
              <a:rPr lang="en-US" dirty="0" smtClean="0"/>
              <a:t>maximum is reached. </a:t>
            </a:r>
          </a:p>
          <a:p>
            <a:r>
              <a:rPr lang="en-US" dirty="0" smtClean="0"/>
              <a:t>With the Cigna DPPO, you do NOT need to choose a primary network dentist at enrollment.  Instead, you can choose a dentist when you’re ready to make an appointment. You can even choose a different dentist each time. But here’s the most important thing to remember … If you choose a Network dentist, you can spend less out-of-pocket! </a:t>
            </a:r>
          </a:p>
          <a:p>
            <a:r>
              <a:rPr lang="en-US" dirty="0" smtClean="0"/>
              <a:t>You do not need an ID card to receive care. But you can print one from myCigna.com.</a:t>
            </a:r>
          </a:p>
          <a:p>
            <a:r>
              <a:rPr lang="en-US" dirty="0" smtClean="0"/>
              <a:t>Most Network dentists will submit claims for you, and your plan will pay the dentist directly. If instead, you pay the full amount to the dentist’s office, you can submit a claim and ask to be reimbursed directly. Find claim forms online at myCigna.com. </a:t>
            </a:r>
          </a:p>
          <a:p>
            <a:r>
              <a:rPr lang="en-US" dirty="0" smtClean="0"/>
              <a:t>With the DPPO plan, you do not need a referral to visit a dental specialist. But again, you’ll save if you visit a dental specialist in the Cigna Dental Network!</a:t>
            </a:r>
          </a:p>
          <a:p>
            <a:r>
              <a:rPr lang="en-US" dirty="0" smtClean="0"/>
              <a:t>_______________________________________________________________</a:t>
            </a:r>
          </a:p>
          <a:p>
            <a:r>
              <a:rPr lang="en-US" dirty="0" smtClean="0"/>
              <a:t>Bring sample pre-enrollment kit (ordered through </a:t>
            </a:r>
            <a:r>
              <a:rPr lang="en-US" dirty="0" err="1" smtClean="0"/>
              <a:t>KitTrak</a:t>
            </a:r>
            <a:r>
              <a:rPr lang="en-US" dirty="0" smtClean="0"/>
              <a:t>). Materials should be specific to customer if possible.</a:t>
            </a:r>
          </a:p>
          <a:p>
            <a:r>
              <a:rPr lang="en-US" dirty="0" smtClean="0"/>
              <a:t>Toll-free number: 1.800.Cigna24</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75839A-1422-CD43-90E8-9C7C3B9D80C7}" type="slidenum">
              <a:rPr lang="en-US" smtClean="0"/>
              <a:pPr>
                <a:defRPr/>
              </a:pPr>
              <a:t>3</a:t>
            </a:fld>
            <a:endParaRPr lang="en-US" dirty="0"/>
          </a:p>
        </p:txBody>
      </p:sp>
    </p:spTree>
    <p:extLst>
      <p:ext uri="{BB962C8B-B14F-4D97-AF65-F5344CB8AC3E}">
        <p14:creationId xmlns:p14="http://schemas.microsoft.com/office/powerpoint/2010/main" val="286696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xfrm>
            <a:off x="118903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9394" name="Rectangle 3"/>
          <p:cNvSpPr>
            <a:spLocks noGrp="1" noChangeArrowheads="1"/>
          </p:cNvSpPr>
          <p:nvPr>
            <p:ph type="body" idx="1"/>
          </p:nvPr>
        </p:nvSpPr>
        <p:spPr bwMode="auto">
          <a:xfrm>
            <a:off x="701040" y="4414177"/>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cs typeface="MS PGothic" charset="0"/>
              </a:rPr>
              <a:t>Here</a:t>
            </a:r>
            <a:r>
              <a:rPr lang="ja-JP" altLang="en-US" dirty="0">
                <a:ea typeface="MS PGothic" charset="0"/>
                <a:cs typeface="MS PGothic" charset="0"/>
              </a:rPr>
              <a:t>’</a:t>
            </a:r>
            <a:r>
              <a:rPr lang="en-US" altLang="ja-JP" dirty="0">
                <a:ea typeface="MS PGothic" charset="0"/>
                <a:cs typeface="MS PGothic" charset="0"/>
              </a:rPr>
              <a:t>s a high-level overview of what your plan pays for your care.  Refer to your Benefit Summary for details.</a:t>
            </a:r>
          </a:p>
          <a:p>
            <a:endParaRPr lang="en-US" altLang="ja-JP" dirty="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5</a:t>
            </a:fld>
            <a:endParaRPr lang="en-US" altLang="en-US"/>
          </a:p>
        </p:txBody>
      </p:sp>
    </p:spTree>
    <p:extLst>
      <p:ext uri="{BB962C8B-B14F-4D97-AF65-F5344CB8AC3E}">
        <p14:creationId xmlns:p14="http://schemas.microsoft.com/office/powerpoint/2010/main" val="83062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DHMO plan allows you to maximize your savings. First, you will typically pay less for the DHMO than for other dental plan options.  </a:t>
            </a:r>
          </a:p>
          <a:p>
            <a:r>
              <a:rPr lang="en-US" dirty="0" smtClean="0"/>
              <a:t>Second, there are no deductibles. Deductibles are amounts that individuals sometimes have to pay before their plans begin paying for a portion of their dental care costs. With the DHMO, there is no up-front expense before your coverage begins.</a:t>
            </a:r>
          </a:p>
          <a:p>
            <a:r>
              <a:rPr lang="en-US" dirty="0" smtClean="0"/>
              <a:t>Third, there are no annual dollar maximums. Annual Dollar Maximums are dollar limits to what a plan will pay for your dental care in a specified period of time such as a plan year, or for your lifetime.  The DHMO doesn't have any annual dollar maximums; Any frequency limitations under your plan are outlined in your Patient Charge Schedule. </a:t>
            </a:r>
          </a:p>
          <a:p>
            <a:r>
              <a:rPr lang="en-US" dirty="0" smtClean="0"/>
              <a:t>And fourth, your out-of-pocket costs for covered procedures are listed on your Patient Charge Schedule – regardless of which Cigna DHMO network dentist you visit. Making it easier for you to budget for your dental expenses.</a:t>
            </a:r>
          </a:p>
          <a:p>
            <a:endParaRPr lang="en-US" dirty="0"/>
          </a:p>
        </p:txBody>
      </p:sp>
      <p:sp>
        <p:nvSpPr>
          <p:cNvPr id="4" name="Slide Number Placeholder 3"/>
          <p:cNvSpPr>
            <a:spLocks noGrp="1"/>
          </p:cNvSpPr>
          <p:nvPr>
            <p:ph type="sldNum" sz="quarter" idx="10"/>
          </p:nvPr>
        </p:nvSpPr>
        <p:spPr/>
        <p:txBody>
          <a:bodyPr/>
          <a:lstStyle/>
          <a:p>
            <a:pPr>
              <a:defRPr/>
            </a:pPr>
            <a:fld id="{9B75839A-1422-CD43-90E8-9C7C3B9D80C7}" type="slidenum">
              <a:rPr lang="en-US" smtClean="0"/>
              <a:pPr>
                <a:defRPr/>
              </a:pPr>
              <a:t>6</a:t>
            </a:fld>
            <a:endParaRPr lang="en-US" dirty="0"/>
          </a:p>
        </p:txBody>
      </p:sp>
    </p:spTree>
    <p:extLst>
      <p:ext uri="{BB962C8B-B14F-4D97-AF65-F5344CB8AC3E}">
        <p14:creationId xmlns:p14="http://schemas.microsoft.com/office/powerpoint/2010/main" val="68926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8903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0962" name="Rectangle 3"/>
          <p:cNvSpPr>
            <a:spLocks noGrp="1" noChangeArrowheads="1"/>
          </p:cNvSpPr>
          <p:nvPr>
            <p:ph type="body" idx="1"/>
          </p:nvPr>
        </p:nvSpPr>
        <p:spPr bwMode="auto">
          <a:xfrm>
            <a:off x="701040" y="4414177"/>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FF0000"/>
                </a:solidFill>
                <a:ea typeface="MS PGothic" charset="0"/>
                <a:cs typeface="MS PGothic" charset="0"/>
              </a:rPr>
              <a:t>NOTE TO PRESENTER: </a:t>
            </a:r>
            <a:r>
              <a:rPr lang="en-US" b="0" dirty="0">
                <a:solidFill>
                  <a:srgbClr val="FF0000"/>
                </a:solidFill>
                <a:ea typeface="MS PGothic" charset="0"/>
                <a:cs typeface="MS PGothic" charset="0"/>
              </a:rPr>
              <a:t>Some features are not available on all Patient Charge Schedules. Check the PCS and edit the slide as needed. 24/7 dental information line &amp; Coverage for Advanced procedures like crowns &amp; bridges over implants DO NOT apply 07</a:t>
            </a:r>
            <a:r>
              <a:rPr lang="ja-JP" altLang="en-US" b="0" dirty="0">
                <a:solidFill>
                  <a:srgbClr val="FF0000"/>
                </a:solidFill>
                <a:ea typeface="MS PGothic" charset="0"/>
                <a:cs typeface="MS PGothic" charset="0"/>
              </a:rPr>
              <a:t>’</a:t>
            </a:r>
            <a:r>
              <a:rPr lang="en-US" altLang="ja-JP" b="0" dirty="0">
                <a:solidFill>
                  <a:srgbClr val="FF0000"/>
                </a:solidFill>
                <a:ea typeface="MS PGothic" charset="0"/>
                <a:cs typeface="MS PGothic" charset="0"/>
              </a:rPr>
              <a:t>s or earlier schedules. </a:t>
            </a:r>
            <a:endParaRPr lang="en-US" altLang="ja-JP" b="0" dirty="0" smtClean="0">
              <a:solidFill>
                <a:srgbClr val="FF0000"/>
              </a:solidFill>
              <a:ea typeface="MS PGothic" charset="0"/>
              <a:cs typeface="MS PGothic" charset="0"/>
            </a:endParaRPr>
          </a:p>
          <a:p>
            <a:endParaRPr lang="en-US" altLang="ja-JP" b="1" dirty="0">
              <a:solidFill>
                <a:srgbClr val="FF0000"/>
              </a:solidFill>
              <a:ea typeface="MS PGothic" charset="0"/>
              <a:cs typeface="MS PGothic" charset="0"/>
            </a:endParaRPr>
          </a:p>
          <a:p>
            <a:r>
              <a:rPr lang="en-US" dirty="0">
                <a:ea typeface="MS PGothic" charset="0"/>
                <a:cs typeface="MS PGothic" charset="0"/>
              </a:rPr>
              <a:t>Everything you see here is included with your DHMO plan: Preventive Care, such as cleanings and exams; sealants; restorative care (such as fillings); and specialty care such as Orthodontia. </a:t>
            </a:r>
            <a:r>
              <a:rPr lang="en-US" b="0" dirty="0">
                <a:ea typeface="MS PGothic" charset="0"/>
                <a:cs typeface="MS PGothic" charset="0"/>
              </a:rPr>
              <a:t>View your PCS </a:t>
            </a:r>
            <a:r>
              <a:rPr lang="en-US" b="0" dirty="0" smtClean="0">
                <a:ea typeface="MS PGothic" charset="0"/>
                <a:cs typeface="MS PGothic" charset="0"/>
              </a:rPr>
              <a:t>for </a:t>
            </a:r>
            <a:r>
              <a:rPr lang="en-US" b="0" dirty="0">
                <a:ea typeface="MS PGothic" charset="0"/>
                <a:cs typeface="MS PGothic" charset="0"/>
              </a:rPr>
              <a:t>any limitations and exclusions. </a:t>
            </a:r>
          </a:p>
        </p:txBody>
      </p:sp>
      <p:sp>
        <p:nvSpPr>
          <p:cNvPr id="40963" name="Rectangle 3"/>
          <p:cNvSpPr>
            <a:spLocks noChangeArrowheads="1"/>
          </p:cNvSpPr>
          <p:nvPr/>
        </p:nvSpPr>
        <p:spPr bwMode="auto">
          <a:xfrm>
            <a:off x="701040" y="5866739"/>
            <a:ext cx="5608320" cy="290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7" tIns="46778" rIns="93557" bIns="46778"/>
          <a:lstStyle/>
          <a:p>
            <a:pPr marL="116472" indent="-116472" eaLnBrk="0" hangingPunct="0">
              <a:spcBef>
                <a:spcPct val="30000"/>
              </a:spcBef>
              <a:buFontTx/>
              <a:buChar char="•"/>
            </a:pPr>
            <a:r>
              <a:rPr lang="en-US" sz="1200" dirty="0">
                <a:latin typeface="Arial"/>
                <a:ea typeface="MS PGothic" charset="0"/>
                <a:cs typeface="MS PGothic" charset="0"/>
              </a:rPr>
              <a:t>Each member of your family can choose their own network dentist. This is important when, for example, your child is away at school or your spouse needs to find a dentist near work.</a:t>
            </a:r>
          </a:p>
          <a:p>
            <a:pPr marL="116472" indent="-116472" eaLnBrk="0" hangingPunct="0">
              <a:spcBef>
                <a:spcPct val="30000"/>
              </a:spcBef>
              <a:buFontTx/>
              <a:buChar char="•"/>
            </a:pPr>
            <a:r>
              <a:rPr lang="en-US" sz="1200" dirty="0">
                <a:latin typeface="Arial"/>
                <a:ea typeface="MS PGothic" charset="0"/>
                <a:cs typeface="MS PGothic" charset="0"/>
              </a:rPr>
              <a:t>Second opinions are covered.  Just call Customer Service and they</a:t>
            </a:r>
            <a:r>
              <a:rPr lang="ja-JP" altLang="en-US" sz="1200" dirty="0">
                <a:latin typeface="Arial"/>
                <a:ea typeface="MS PGothic" charset="0"/>
                <a:cs typeface="MS PGothic" charset="0"/>
              </a:rPr>
              <a:t>’</a:t>
            </a:r>
            <a:r>
              <a:rPr lang="en-US" altLang="ja-JP" sz="1200" dirty="0" err="1">
                <a:latin typeface="Arial"/>
                <a:ea typeface="MS PGothic" charset="0"/>
                <a:cs typeface="MS PGothic" charset="0"/>
              </a:rPr>
              <a:t>ll</a:t>
            </a:r>
            <a:r>
              <a:rPr lang="en-US" altLang="ja-JP" sz="1200" dirty="0">
                <a:latin typeface="Arial"/>
                <a:ea typeface="MS PGothic" charset="0"/>
                <a:cs typeface="MS PGothic" charset="0"/>
              </a:rPr>
              <a:t> help you make the arrangements.</a:t>
            </a:r>
          </a:p>
          <a:p>
            <a:pPr marL="116472" indent="-116472" eaLnBrk="0" hangingPunct="0">
              <a:spcBef>
                <a:spcPct val="30000"/>
              </a:spcBef>
              <a:buFontTx/>
              <a:buChar char="•"/>
            </a:pPr>
            <a:r>
              <a:rPr lang="en-US" sz="1200" dirty="0">
                <a:latin typeface="Arial"/>
                <a:ea typeface="MS PGothic" charset="0"/>
                <a:cs typeface="MS PGothic" charset="0"/>
              </a:rPr>
              <a:t>If you</a:t>
            </a:r>
            <a:r>
              <a:rPr lang="ja-JP" altLang="en-US" sz="1200" dirty="0">
                <a:latin typeface="Arial"/>
                <a:ea typeface="MS PGothic" charset="0"/>
                <a:cs typeface="MS PGothic" charset="0"/>
              </a:rPr>
              <a:t>’</a:t>
            </a:r>
            <a:r>
              <a:rPr lang="en-US" altLang="ja-JP" sz="1200" dirty="0">
                <a:latin typeface="Arial"/>
                <a:ea typeface="MS PGothic" charset="0"/>
                <a:cs typeface="MS PGothic" charset="0"/>
              </a:rPr>
              <a:t>re in pain and need immediate care, call Customer Service for the name of a nearby network dentist.  If an emergency occurs after business hours or a network dentist </a:t>
            </a:r>
            <a:r>
              <a:rPr lang="en-US" altLang="ja-JP" sz="1200" dirty="0" err="1">
                <a:latin typeface="Arial"/>
                <a:ea typeface="MS PGothic" charset="0"/>
                <a:cs typeface="MS PGothic" charset="0"/>
              </a:rPr>
              <a:t>isn</a:t>
            </a:r>
            <a:r>
              <a:rPr lang="ja-JP" altLang="en-US" sz="1200" dirty="0">
                <a:latin typeface="Arial"/>
                <a:ea typeface="MS PGothic" charset="0"/>
                <a:cs typeface="MS PGothic" charset="0"/>
              </a:rPr>
              <a:t>’</a:t>
            </a:r>
            <a:r>
              <a:rPr lang="en-US" altLang="ja-JP" sz="1200" dirty="0">
                <a:latin typeface="Arial"/>
                <a:ea typeface="MS PGothic" charset="0"/>
                <a:cs typeface="MS PGothic" charset="0"/>
              </a:rPr>
              <a:t>t available, or you are out of the area, you can use any dentist. Cigna Dental will reimburse up to [$50] of your costs, less applicable patient charges. </a:t>
            </a:r>
            <a:r>
              <a:rPr lang="en-US" altLang="ja-JP" sz="1200" i="1" dirty="0">
                <a:latin typeface="Arial"/>
                <a:ea typeface="MS PGothic" charset="0"/>
                <a:cs typeface="MS PGothic" charset="0"/>
              </a:rPr>
              <a:t>Or, according to the group agreement/member booklet, e.g., Texas and Pennsylvania have no $ limit.</a:t>
            </a:r>
          </a:p>
          <a:p>
            <a:pPr marL="116472" indent="-116472" eaLnBrk="0" hangingPunct="0">
              <a:spcBef>
                <a:spcPct val="30000"/>
              </a:spcBef>
              <a:buFontTx/>
              <a:buChar char="•"/>
            </a:pPr>
            <a:r>
              <a:rPr lang="en-US" sz="1200" dirty="0">
                <a:latin typeface="Arial"/>
                <a:ea typeface="MS PGothic" charset="0"/>
                <a:cs typeface="MS PGothic" charset="0"/>
              </a:rPr>
              <a:t>General Anesthesia/IV sedation is covered when medically necessary and performed by a participating oral surgeon or </a:t>
            </a:r>
            <a:r>
              <a:rPr lang="en-US" sz="1200" dirty="0" err="1">
                <a:latin typeface="Arial"/>
                <a:ea typeface="MS PGothic" charset="0"/>
                <a:cs typeface="MS PGothic" charset="0"/>
              </a:rPr>
              <a:t>periodontist</a:t>
            </a:r>
            <a:r>
              <a:rPr lang="en-US" sz="1200" dirty="0">
                <a:latin typeface="Arial"/>
                <a:ea typeface="MS PGothic" charset="0"/>
                <a:cs typeface="MS PGothic" charset="0"/>
              </a:rPr>
              <a:t>.</a:t>
            </a:r>
            <a:endParaRPr lang="en-US" sz="1200" b="1" i="1" dirty="0">
              <a:latin typeface="Arial"/>
              <a:ea typeface="MS PGothic" charset="0"/>
              <a:cs typeface="MS PGothic" charset="0"/>
            </a:endParaRPr>
          </a:p>
          <a:p>
            <a:pPr marL="116472" indent="-116472" eaLnBrk="0" hangingPunct="0">
              <a:spcBef>
                <a:spcPct val="30000"/>
              </a:spcBef>
            </a:pPr>
            <a:endParaRPr lang="en-US" sz="1200" dirty="0">
              <a:latin typeface="Arial"/>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9</a:t>
            </a:fld>
            <a:endParaRPr lang="en-US" altLang="en-US"/>
          </a:p>
        </p:txBody>
      </p:sp>
    </p:spTree>
    <p:extLst>
      <p:ext uri="{BB962C8B-B14F-4D97-AF65-F5344CB8AC3E}">
        <p14:creationId xmlns:p14="http://schemas.microsoft.com/office/powerpoint/2010/main" val="237536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0" tIns="47219" rIns="94440" bIns="47219" anchor="b"/>
          <a:lstStyle>
            <a:lvl1pPr defTabSz="936625" eaLnBrk="0" hangingPunct="0">
              <a:defRPr sz="2400">
                <a:solidFill>
                  <a:schemeClr val="tx1"/>
                </a:solidFill>
                <a:latin typeface="Arial" charset="0"/>
                <a:ea typeface="ヒラギノ角ゴ Pro W3" charset="0"/>
                <a:cs typeface="ヒラギノ角ゴ Pro W3" charset="0"/>
              </a:defRPr>
            </a:lvl1pPr>
            <a:lvl2pPr marL="742950" indent="-285750" defTabSz="936625" eaLnBrk="0" hangingPunct="0">
              <a:defRPr sz="2400">
                <a:solidFill>
                  <a:schemeClr val="tx1"/>
                </a:solidFill>
                <a:latin typeface="Arial" charset="0"/>
                <a:ea typeface="ヒラギノ角ゴ Pro W3" charset="0"/>
              </a:defRPr>
            </a:lvl2pPr>
            <a:lvl3pPr marL="1143000" indent="-228600" defTabSz="936625" eaLnBrk="0" hangingPunct="0">
              <a:defRPr sz="2400">
                <a:solidFill>
                  <a:schemeClr val="tx1"/>
                </a:solidFill>
                <a:latin typeface="Arial" charset="0"/>
                <a:ea typeface="ヒラギノ角ゴ Pro W3" charset="0"/>
              </a:defRPr>
            </a:lvl3pPr>
            <a:lvl4pPr marL="1600200" indent="-228600" defTabSz="936625" eaLnBrk="0" hangingPunct="0">
              <a:defRPr sz="2400">
                <a:solidFill>
                  <a:schemeClr val="tx1"/>
                </a:solidFill>
                <a:latin typeface="Arial" charset="0"/>
                <a:ea typeface="ヒラギノ角ゴ Pro W3" charset="0"/>
              </a:defRPr>
            </a:lvl4pPr>
            <a:lvl5pPr marL="2057400" indent="-228600" defTabSz="936625" eaLnBrk="0" hangingPunct="0">
              <a:defRPr sz="2400">
                <a:solidFill>
                  <a:schemeClr val="tx1"/>
                </a:solidFill>
                <a:latin typeface="Arial" charset="0"/>
                <a:ea typeface="ヒラギノ角ゴ Pro W3" charset="0"/>
              </a:defRPr>
            </a:lvl5pPr>
            <a:lvl6pPr marL="2514600" indent="-228600" defTabSz="936625" eaLnBrk="0" fontAlgn="base" hangingPunct="0">
              <a:spcBef>
                <a:spcPct val="0"/>
              </a:spcBef>
              <a:spcAft>
                <a:spcPct val="0"/>
              </a:spcAft>
              <a:defRPr sz="2400">
                <a:solidFill>
                  <a:schemeClr val="tx1"/>
                </a:solidFill>
                <a:latin typeface="Arial" charset="0"/>
                <a:ea typeface="ヒラギノ角ゴ Pro W3" charset="0"/>
              </a:defRPr>
            </a:lvl6pPr>
            <a:lvl7pPr marL="2971800" indent="-228600" defTabSz="936625" eaLnBrk="0" fontAlgn="base" hangingPunct="0">
              <a:spcBef>
                <a:spcPct val="0"/>
              </a:spcBef>
              <a:spcAft>
                <a:spcPct val="0"/>
              </a:spcAft>
              <a:defRPr sz="2400">
                <a:solidFill>
                  <a:schemeClr val="tx1"/>
                </a:solidFill>
                <a:latin typeface="Arial" charset="0"/>
                <a:ea typeface="ヒラギノ角ゴ Pro W3" charset="0"/>
              </a:defRPr>
            </a:lvl7pPr>
            <a:lvl8pPr marL="3429000" indent="-228600" defTabSz="936625" eaLnBrk="0" fontAlgn="base" hangingPunct="0">
              <a:spcBef>
                <a:spcPct val="0"/>
              </a:spcBef>
              <a:spcAft>
                <a:spcPct val="0"/>
              </a:spcAft>
              <a:defRPr sz="2400">
                <a:solidFill>
                  <a:schemeClr val="tx1"/>
                </a:solidFill>
                <a:latin typeface="Arial" charset="0"/>
                <a:ea typeface="ヒラギノ角ゴ Pro W3" charset="0"/>
              </a:defRPr>
            </a:lvl8pPr>
            <a:lvl9pPr marL="3886200" indent="-228600" defTabSz="936625" eaLnBrk="0" fontAlgn="base" hangingPunct="0">
              <a:spcBef>
                <a:spcPct val="0"/>
              </a:spcBef>
              <a:spcAft>
                <a:spcPct val="0"/>
              </a:spcAft>
              <a:defRPr sz="2400">
                <a:solidFill>
                  <a:schemeClr val="tx1"/>
                </a:solidFill>
                <a:latin typeface="Arial" charset="0"/>
                <a:ea typeface="ヒラギノ角ゴ Pro W3" charset="0"/>
              </a:defRPr>
            </a:lvl9pPr>
          </a:lstStyle>
          <a:p>
            <a:pPr algn="r" eaLnBrk="1" hangingPunct="1"/>
            <a:fld id="{893B0820-5462-7E45-AE34-A4ABAF1FBAF4}" type="slidenum">
              <a:rPr lang="en-US" sz="1200">
                <a:solidFill>
                  <a:prstClr val="black"/>
                </a:solidFill>
                <a:ea typeface="MS PGothic" charset="0"/>
                <a:cs typeface="MS PGothic" charset="0"/>
              </a:rPr>
              <a:pPr algn="r" eaLnBrk="1" hangingPunct="1"/>
              <a:t>10</a:t>
            </a:fld>
            <a:endParaRPr lang="en-US" sz="1200">
              <a:solidFill>
                <a:prstClr val="black"/>
              </a:solidFill>
              <a:ea typeface="MS PGothic" charset="0"/>
              <a:cs typeface="MS PGothic" charset="0"/>
            </a:endParaRPr>
          </a:p>
        </p:txBody>
      </p:sp>
      <p:sp>
        <p:nvSpPr>
          <p:cNvPr id="30722" name="Rectangle 2"/>
          <p:cNvSpPr>
            <a:spLocks noGrp="1" noRot="1" noChangeAspect="1" noChangeArrowheads="1" noTextEdit="1"/>
          </p:cNvSpPr>
          <p:nvPr>
            <p:ph type="sldImg"/>
          </p:nvPr>
        </p:nvSpPr>
        <p:spPr bwMode="auto">
          <a:xfrm>
            <a:off x="422275" y="277813"/>
            <a:ext cx="3859213" cy="2894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1204" name="Rectangle 3"/>
          <p:cNvSpPr>
            <a:spLocks noGrp="1" noChangeArrowheads="1"/>
          </p:cNvSpPr>
          <p:nvPr>
            <p:ph type="body" idx="1"/>
          </p:nvPr>
        </p:nvSpPr>
        <p:spPr bwMode="auto">
          <a:xfrm>
            <a:off x="436528" y="3261810"/>
            <a:ext cx="6057829" cy="58021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0" tIns="47219" rIns="94440" bIns="47219"/>
          <a:lstStyle/>
          <a:p>
            <a:pPr>
              <a:lnSpc>
                <a:spcPct val="80000"/>
              </a:lnSpc>
              <a:defRPr/>
            </a:pPr>
            <a:r>
              <a:rPr lang="en-US" altLang="en-US" sz="900" b="0" u="sng" dirty="0"/>
              <a:t>The Oral Health Integration Program </a:t>
            </a:r>
            <a:r>
              <a:rPr lang="en-US" altLang="en-US" sz="900" b="0" dirty="0"/>
              <a:t>is available to ALL Cigna Dental customers, regardless of their medical carrier. Customers must have one of the specific medical conditions to qualify for reimbursement. </a:t>
            </a:r>
          </a:p>
          <a:p>
            <a:pPr>
              <a:lnSpc>
                <a:spcPct val="80000"/>
              </a:lnSpc>
              <a:defRPr/>
            </a:pPr>
            <a:endParaRPr lang="en-US" altLang="en-US" sz="900" b="0" dirty="0"/>
          </a:p>
          <a:p>
            <a:pPr>
              <a:lnSpc>
                <a:spcPct val="80000"/>
              </a:lnSpc>
              <a:defRPr/>
            </a:pPr>
            <a:r>
              <a:rPr lang="en-US" altLang="en-US" sz="900" b="0" dirty="0"/>
              <a:t>Behavioral Issues Affecting Oral Health: Customers submitting a Registration Form for a procedure covered under OHIP can get articles on Tobacco Cessation, Fear of Going to the Dentist and Stress and the Impact on Oral Health. </a:t>
            </a:r>
          </a:p>
          <a:p>
            <a:pPr>
              <a:lnSpc>
                <a:spcPct val="80000"/>
              </a:lnSpc>
              <a:defRPr/>
            </a:pPr>
            <a:endParaRPr lang="en-US" altLang="en-US" sz="900" b="0" dirty="0"/>
          </a:p>
          <a:p>
            <a:pPr>
              <a:lnSpc>
                <a:spcPct val="80000"/>
              </a:lnSpc>
              <a:defRPr/>
            </a:pPr>
            <a:r>
              <a:rPr lang="en-US" altLang="en-US" sz="900" b="0" dirty="0"/>
              <a:t>Discounts: Customers submitting a Reimbursement Form for a procedure covered under OHIP will be eligible for discounts of </a:t>
            </a:r>
            <a:r>
              <a:rPr lang="en-US" altLang="en-US" sz="900" b="0" strike="noStrike" dirty="0" smtClean="0"/>
              <a:t>40% </a:t>
            </a:r>
            <a:r>
              <a:rPr lang="en-US" altLang="en-US" sz="900" b="0" dirty="0" smtClean="0"/>
              <a:t>off average </a:t>
            </a:r>
            <a:r>
              <a:rPr lang="en-US" altLang="en-US" sz="900" b="0" dirty="0"/>
              <a:t>retail prices on </a:t>
            </a:r>
            <a:r>
              <a:rPr lang="en-US" altLang="en-US" sz="900" b="0" dirty="0" smtClean="0"/>
              <a:t>certain prescription </a:t>
            </a:r>
            <a:r>
              <a:rPr lang="en-US" altLang="en-US" sz="900" b="0" dirty="0"/>
              <a:t>dental products through Cigna Home Delivery Pharmacy. They</a:t>
            </a:r>
            <a:r>
              <a:rPr lang="ja-JP" altLang="en-US" sz="900" b="0" dirty="0"/>
              <a:t>’</a:t>
            </a:r>
            <a:r>
              <a:rPr lang="en-US" altLang="ja-JP" sz="900" b="0" dirty="0"/>
              <a:t>re also eligible for free samples and discounted non-prescription dental products developed for patients with a higher risk for periodontal disease and cavities. </a:t>
            </a:r>
          </a:p>
          <a:p>
            <a:pPr>
              <a:lnSpc>
                <a:spcPct val="80000"/>
              </a:lnSpc>
              <a:defRPr/>
            </a:pPr>
            <a:endParaRPr lang="en-US" altLang="en-US" sz="900" b="0" dirty="0"/>
          </a:p>
          <a:p>
            <a:pPr>
              <a:lnSpc>
                <a:spcPct val="80000"/>
              </a:lnSpc>
              <a:defRPr/>
            </a:pPr>
            <a:r>
              <a:rPr lang="en-US" altLang="en-US" sz="900" b="0" dirty="0"/>
              <a:t>Covered dental procedures by medical condition:</a:t>
            </a:r>
          </a:p>
          <a:p>
            <a:pPr>
              <a:lnSpc>
                <a:spcPct val="80000"/>
              </a:lnSpc>
              <a:defRPr/>
            </a:pPr>
            <a:r>
              <a:rPr lang="en-US" altLang="en-US" sz="800" b="0" u="sng" dirty="0"/>
              <a:t>Cardiovascular, Cerebrovascular (Stroke), Diabetes:</a:t>
            </a:r>
            <a:endParaRPr lang="en-US" altLang="en-US" sz="800" b="0" dirty="0"/>
          </a:p>
          <a:p>
            <a:pPr>
              <a:lnSpc>
                <a:spcPct val="80000"/>
              </a:lnSpc>
              <a:defRPr/>
            </a:pPr>
            <a:r>
              <a:rPr lang="en-US" altLang="en-US" sz="800" b="0" dirty="0"/>
              <a:t>D4341- periodontal scaling and root planning -four or more teeth per quadrant</a:t>
            </a:r>
          </a:p>
          <a:p>
            <a:pPr>
              <a:lnSpc>
                <a:spcPct val="80000"/>
              </a:lnSpc>
              <a:defRPr/>
            </a:pPr>
            <a:r>
              <a:rPr lang="en-US" altLang="en-US" sz="800" b="0" dirty="0"/>
              <a:t>D4342- periodontal scaling and root planning –one to three teeth per quadrant</a:t>
            </a:r>
          </a:p>
          <a:p>
            <a:pPr>
              <a:lnSpc>
                <a:spcPct val="80000"/>
              </a:lnSpc>
              <a:defRPr/>
            </a:pPr>
            <a:r>
              <a:rPr lang="en-US" altLang="en-US" sz="800" b="0" dirty="0"/>
              <a:t>D4910- periodontal maintenance</a:t>
            </a:r>
          </a:p>
          <a:p>
            <a:pPr>
              <a:lnSpc>
                <a:spcPct val="80000"/>
              </a:lnSpc>
              <a:defRPr/>
            </a:pPr>
            <a:r>
              <a:rPr lang="en-US" altLang="en-US" sz="800" b="0" dirty="0"/>
              <a:t> </a:t>
            </a:r>
            <a:endParaRPr lang="en-US" altLang="en-US" sz="800" b="0" u="sng" dirty="0"/>
          </a:p>
          <a:p>
            <a:pPr>
              <a:lnSpc>
                <a:spcPct val="80000"/>
              </a:lnSpc>
              <a:defRPr/>
            </a:pPr>
            <a:r>
              <a:rPr lang="en-US" altLang="en-US" sz="800" b="0" u="sng" dirty="0"/>
              <a:t>Maternity :</a:t>
            </a:r>
            <a:endParaRPr lang="en-US" altLang="en-US" sz="800" b="0" dirty="0"/>
          </a:p>
          <a:p>
            <a:pPr>
              <a:lnSpc>
                <a:spcPct val="80000"/>
              </a:lnSpc>
              <a:defRPr/>
            </a:pPr>
            <a:r>
              <a:rPr lang="en-US" altLang="en-US" sz="800" b="0" dirty="0"/>
              <a:t>D0120- periodic oral evaluation – established patient</a:t>
            </a:r>
          </a:p>
          <a:p>
            <a:pPr>
              <a:lnSpc>
                <a:spcPct val="80000"/>
              </a:lnSpc>
              <a:defRPr/>
            </a:pPr>
            <a:r>
              <a:rPr lang="en-US" altLang="en-US" sz="800" b="0" dirty="0"/>
              <a:t>D0140- limited oral evaluation – problem focused</a:t>
            </a:r>
          </a:p>
          <a:p>
            <a:pPr>
              <a:lnSpc>
                <a:spcPct val="80000"/>
              </a:lnSpc>
              <a:defRPr/>
            </a:pPr>
            <a:r>
              <a:rPr lang="en-US" altLang="en-US" sz="800" b="0" dirty="0"/>
              <a:t>D0150- comprehensive oral evaluation – new or established patient</a:t>
            </a:r>
          </a:p>
          <a:p>
            <a:pPr>
              <a:lnSpc>
                <a:spcPct val="80000"/>
              </a:lnSpc>
              <a:defRPr/>
            </a:pPr>
            <a:r>
              <a:rPr lang="en-US" altLang="en-US" sz="800" b="0" dirty="0"/>
              <a:t>D0180- periodontal evaluation – new or established patient</a:t>
            </a:r>
          </a:p>
          <a:p>
            <a:pPr>
              <a:lnSpc>
                <a:spcPct val="80000"/>
              </a:lnSpc>
              <a:defRPr/>
            </a:pPr>
            <a:r>
              <a:rPr lang="en-US" altLang="en-US" sz="800" b="0" dirty="0"/>
              <a:t>D1110- prophylaxis - adult (cleaning) </a:t>
            </a:r>
          </a:p>
          <a:p>
            <a:pPr>
              <a:lnSpc>
                <a:spcPct val="80000"/>
              </a:lnSpc>
              <a:defRPr/>
            </a:pPr>
            <a:r>
              <a:rPr lang="en-US" altLang="en-US" sz="800" b="0" dirty="0"/>
              <a:t>D4341- periodontal scaling and root planning -four or more teeth per quadrant</a:t>
            </a:r>
          </a:p>
          <a:p>
            <a:pPr>
              <a:lnSpc>
                <a:spcPct val="80000"/>
              </a:lnSpc>
              <a:defRPr/>
            </a:pPr>
            <a:r>
              <a:rPr lang="en-US" altLang="en-US" sz="800" b="0" dirty="0"/>
              <a:t>D4342- periodontal scaling and root planning –one to three teeth per quadrant</a:t>
            </a:r>
          </a:p>
          <a:p>
            <a:pPr>
              <a:lnSpc>
                <a:spcPct val="80000"/>
              </a:lnSpc>
              <a:defRPr/>
            </a:pPr>
            <a:r>
              <a:rPr lang="en-US" altLang="en-US" sz="800" b="0" dirty="0"/>
              <a:t>D4910- periodontal maintenance</a:t>
            </a:r>
          </a:p>
          <a:p>
            <a:pPr>
              <a:lnSpc>
                <a:spcPct val="80000"/>
              </a:lnSpc>
              <a:defRPr/>
            </a:pPr>
            <a:r>
              <a:rPr lang="en-US" altLang="en-US" sz="800" b="0" dirty="0"/>
              <a:t>D9110 -palliative (emergency) treatment – minor procedure</a:t>
            </a:r>
          </a:p>
          <a:p>
            <a:pPr>
              <a:lnSpc>
                <a:spcPct val="80000"/>
              </a:lnSpc>
              <a:defRPr/>
            </a:pPr>
            <a:r>
              <a:rPr lang="en-US" altLang="en-US" sz="800" b="0" dirty="0"/>
              <a:t> </a:t>
            </a:r>
            <a:endParaRPr lang="en-US" altLang="en-US" sz="800" b="0" u="sng" dirty="0"/>
          </a:p>
          <a:p>
            <a:pPr>
              <a:lnSpc>
                <a:spcPct val="80000"/>
              </a:lnSpc>
              <a:defRPr/>
            </a:pPr>
            <a:r>
              <a:rPr lang="en-US" altLang="en-US" sz="800" b="0" u="sng" dirty="0"/>
              <a:t>Chronic Kidney Disease, Organ Transplant and Head and Neck Cancer Radiation:</a:t>
            </a:r>
            <a:endParaRPr lang="en-US" altLang="en-US" sz="800" b="0" dirty="0"/>
          </a:p>
          <a:p>
            <a:pPr>
              <a:lnSpc>
                <a:spcPct val="80000"/>
              </a:lnSpc>
              <a:defRPr/>
            </a:pPr>
            <a:r>
              <a:rPr lang="en-US" altLang="en-US" sz="800" b="0" dirty="0"/>
              <a:t>D1203 – topical application of fluoride – child</a:t>
            </a:r>
          </a:p>
          <a:p>
            <a:pPr>
              <a:lnSpc>
                <a:spcPct val="80000"/>
              </a:lnSpc>
              <a:defRPr/>
            </a:pPr>
            <a:r>
              <a:rPr lang="en-US" altLang="en-US" sz="800" b="0" dirty="0"/>
              <a:t>D1204 – topical application of fluoride – adult</a:t>
            </a:r>
          </a:p>
          <a:p>
            <a:pPr>
              <a:lnSpc>
                <a:spcPct val="80000"/>
              </a:lnSpc>
              <a:defRPr/>
            </a:pPr>
            <a:r>
              <a:rPr lang="en-US" altLang="en-US" sz="800" b="0" dirty="0"/>
              <a:t>D1206 – topical fluoride varnish; therapeutic application for moderate to high caries risk patients</a:t>
            </a:r>
          </a:p>
          <a:p>
            <a:pPr>
              <a:lnSpc>
                <a:spcPct val="80000"/>
              </a:lnSpc>
              <a:defRPr/>
            </a:pPr>
            <a:r>
              <a:rPr lang="en-US" altLang="en-US" sz="800" b="0" dirty="0"/>
              <a:t>D1351 – sealant – per tooth </a:t>
            </a:r>
          </a:p>
          <a:p>
            <a:pPr>
              <a:lnSpc>
                <a:spcPct val="80000"/>
              </a:lnSpc>
              <a:defRPr/>
            </a:pPr>
            <a:r>
              <a:rPr lang="en-US" altLang="en-US" sz="800" b="0" dirty="0"/>
              <a:t>D4341 - periodontal scaling and root planning -four or more teeth per quadrant</a:t>
            </a:r>
          </a:p>
          <a:p>
            <a:pPr>
              <a:lnSpc>
                <a:spcPct val="80000"/>
              </a:lnSpc>
              <a:defRPr/>
            </a:pPr>
            <a:r>
              <a:rPr lang="en-US" altLang="en-US" sz="800" b="0" dirty="0"/>
              <a:t>D4342 - periodontal scaling and root planning –one to three teeth per quadrant</a:t>
            </a:r>
          </a:p>
          <a:p>
            <a:pPr>
              <a:lnSpc>
                <a:spcPct val="80000"/>
              </a:lnSpc>
              <a:defRPr/>
            </a:pPr>
            <a:r>
              <a:rPr lang="en-US" altLang="en-US" sz="800" b="0" dirty="0"/>
              <a:t>D4910- periodontal maintenance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2707" name="Rectangle 3"/>
          <p:cNvSpPr>
            <a:spLocks noGrp="1" noChangeArrowheads="1"/>
          </p:cNvSpPr>
          <p:nvPr>
            <p:ph type="body" idx="1"/>
          </p:nvPr>
        </p:nvSpPr>
        <p:spPr bwMode="auto">
          <a:xfrm>
            <a:off x="507930" y="4314111"/>
            <a:ext cx="6109758" cy="4183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US" sz="900" b="1" dirty="0" smtClean="0">
                <a:sym typeface="Wingdings 3" pitchFamily="18" charset="2"/>
              </a:rPr>
              <a:t>NOTE TO SALES</a:t>
            </a:r>
            <a:r>
              <a:rPr lang="en-US" sz="900" dirty="0" smtClean="0">
                <a:sym typeface="Wingdings 3" pitchFamily="18" charset="2"/>
              </a:rPr>
              <a:t>: Remove all references to Healthy Rewards if using presentation in MD or OH.</a:t>
            </a:r>
          </a:p>
          <a:p>
            <a:pPr>
              <a:defRPr/>
            </a:pPr>
            <a:endParaRPr lang="en-US" sz="900" dirty="0" smtClean="0">
              <a:sym typeface="Wingdings 3" pitchFamily="18" charset="2"/>
            </a:endParaRPr>
          </a:p>
          <a:p>
            <a:pPr>
              <a:defRPr/>
            </a:pPr>
            <a:r>
              <a:rPr lang="en-US" sz="900" dirty="0" smtClean="0">
                <a:sym typeface="Wingdings 3" pitchFamily="18" charset="2"/>
              </a:rPr>
              <a:t>Through Cigna Healthy Rewards, Cigna Dental members have access to discounts on a full range of health and wellness programs and services often not covered by traditional insurance plans.</a:t>
            </a:r>
          </a:p>
          <a:p>
            <a:pPr>
              <a:defRPr/>
            </a:pPr>
            <a:endParaRPr lang="en-US" sz="900" dirty="0" smtClean="0">
              <a:sym typeface="Wingdings 3" pitchFamily="18" charset="2"/>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900" dirty="0" smtClean="0">
                <a:sym typeface="Wingdings 3" pitchFamily="18" charset="2"/>
              </a:rPr>
              <a:t> Times may be tough, but they don</a:t>
            </a:r>
            <a:r>
              <a:rPr lang="ja-JP" altLang="en-US" sz="900" dirty="0" smtClean="0">
                <a:sym typeface="Wingdings 3" pitchFamily="18" charset="2"/>
              </a:rPr>
              <a:t>’</a:t>
            </a:r>
            <a:r>
              <a:rPr lang="en-US" altLang="ja-JP" sz="900" dirty="0" smtClean="0">
                <a:sym typeface="Wingdings 3" pitchFamily="18" charset="2"/>
              </a:rPr>
              <a:t>t have to take a toll on your teeth and gums. Remember, the key to a healthy smile is to take care of your teeth and gums before problems begin.</a:t>
            </a:r>
            <a:endParaRPr lang="en-US" sz="900" dirty="0" smtClean="0">
              <a:sym typeface="Wingdings 3" pitchFamily="18" charset="2"/>
            </a:endParaRPr>
          </a:p>
          <a:p>
            <a:pPr>
              <a:defRPr/>
            </a:pPr>
            <a:r>
              <a:rPr lang="en-US" sz="900" b="1" dirty="0" smtClean="0">
                <a:sym typeface="Wingdings 3" pitchFamily="18" charset="2"/>
              </a:rPr>
              <a:t>[For DHMO 07, 08, 09, P, Q, A and C Series PCS clients only]</a:t>
            </a:r>
            <a:r>
              <a:rPr lang="en-US" sz="900" dirty="0" smtClean="0">
                <a:sym typeface="Wingdings 3" pitchFamily="18" charset="2"/>
              </a:rPr>
              <a:t> Your </a:t>
            </a:r>
            <a:r>
              <a:rPr lang="en-US" sz="900" dirty="0">
                <a:sym typeface="Wingdings 3" pitchFamily="18" charset="2"/>
              </a:rPr>
              <a:t>Cigna dental plan covers most preventive services at no or low cost to you and helps you have a healthy smile.</a:t>
            </a:r>
          </a:p>
          <a:p>
            <a:pPr marL="171450" indent="-171450">
              <a:buFont typeface="Wingdings 3"/>
              <a:buChar char="Æ"/>
              <a:defRPr/>
            </a:pPr>
            <a:r>
              <a:rPr lang="en-US" sz="900" dirty="0" smtClean="0">
                <a:sym typeface="Wingdings 3" pitchFamily="18" charset="2"/>
              </a:rPr>
              <a:t>If </a:t>
            </a:r>
            <a:r>
              <a:rPr lang="en-US" sz="900" dirty="0">
                <a:sym typeface="Wingdings 3" pitchFamily="18" charset="2"/>
              </a:rPr>
              <a:t>you have good oral health, your dentist may recommend a cleaning once or twice a year.  The dentist or hygienist will remove plaque, tartar, and stains from your teeth. </a:t>
            </a:r>
            <a:endParaRPr lang="en-US" sz="900" dirty="0" smtClean="0">
              <a:sym typeface="Wingdings 3" pitchFamily="18" charset="2"/>
            </a:endParaRPr>
          </a:p>
          <a:p>
            <a:pPr marL="171450" indent="-171450">
              <a:buFont typeface="Wingdings 3"/>
              <a:buChar char="Æ"/>
              <a:defRPr/>
            </a:pPr>
            <a:r>
              <a:rPr lang="en-US" sz="900" b="1" dirty="0" smtClean="0">
                <a:sym typeface="Wingdings 3" pitchFamily="18" charset="2"/>
              </a:rPr>
              <a:t>[For DHMO 07, 08, 09, P, Q, A and C Series PCS clients only] </a:t>
            </a:r>
            <a:r>
              <a:rPr lang="en-US" sz="900" dirty="0" smtClean="0">
                <a:sym typeface="Wingdings 3" pitchFamily="18" charset="2"/>
              </a:rPr>
              <a:t>If </a:t>
            </a:r>
            <a:r>
              <a:rPr lang="en-US" sz="900" dirty="0">
                <a:sym typeface="Wingdings 3" pitchFamily="18" charset="2"/>
              </a:rPr>
              <a:t>your dentist recommends </a:t>
            </a:r>
            <a:r>
              <a:rPr lang="en-US" sz="900" b="0" dirty="0">
                <a:sym typeface="Wingdings 3" pitchFamily="18" charset="2"/>
              </a:rPr>
              <a:t>more frequent cleanings</a:t>
            </a:r>
            <a:r>
              <a:rPr lang="en-US" sz="900" dirty="0">
                <a:sym typeface="Wingdings 3" pitchFamily="18" charset="2"/>
              </a:rPr>
              <a:t> we</a:t>
            </a:r>
            <a:r>
              <a:rPr lang="ja-JP" altLang="en-US" sz="900" dirty="0">
                <a:sym typeface="Wingdings 3" pitchFamily="18" charset="2"/>
              </a:rPr>
              <a:t>’</a:t>
            </a:r>
            <a:r>
              <a:rPr lang="en-US" altLang="ja-JP" sz="900" dirty="0" err="1">
                <a:sym typeface="Wingdings 3" pitchFamily="18" charset="2"/>
              </a:rPr>
              <a:t>ve</a:t>
            </a:r>
            <a:r>
              <a:rPr lang="en-US" altLang="ja-JP" sz="900" dirty="0">
                <a:sym typeface="Wingdings 3" pitchFamily="18" charset="2"/>
              </a:rPr>
              <a:t> got you covered there too. You can have up to four cleanings a year, with two at no charge, and two more with a minimal copay/coinsurance.</a:t>
            </a:r>
          </a:p>
          <a:p>
            <a:pPr marL="172803" indent="-172803">
              <a:buFont typeface="Wingdings 3"/>
              <a:buChar char="Æ"/>
              <a:defRPr/>
            </a:pPr>
            <a:r>
              <a:rPr lang="en-US" sz="900" dirty="0">
                <a:sym typeface="Wingdings 3" pitchFamily="18" charset="2"/>
              </a:rPr>
              <a:t>If you show signs of gum disease, your dentist may recommend periodontal scaling and root planning or a </a:t>
            </a:r>
            <a:r>
              <a:rPr lang="ja-JP" altLang="en-US" sz="900" dirty="0">
                <a:sym typeface="Wingdings 3" pitchFamily="18" charset="2"/>
              </a:rPr>
              <a:t>“</a:t>
            </a:r>
            <a:r>
              <a:rPr lang="en-US" altLang="ja-JP" sz="900" dirty="0">
                <a:sym typeface="Wingdings 3" pitchFamily="18" charset="2"/>
              </a:rPr>
              <a:t>deep cleaning.</a:t>
            </a:r>
            <a:r>
              <a:rPr lang="ja-JP" altLang="en-US" sz="900" dirty="0">
                <a:sym typeface="Wingdings 3" pitchFamily="18" charset="2"/>
              </a:rPr>
              <a:t>”</a:t>
            </a:r>
            <a:r>
              <a:rPr lang="en-US" altLang="ja-JP" sz="900" dirty="0">
                <a:sym typeface="Wingdings 3" pitchFamily="18" charset="2"/>
              </a:rPr>
              <a:t> If you</a:t>
            </a:r>
            <a:r>
              <a:rPr lang="ja-JP" altLang="en-US" sz="900" dirty="0">
                <a:sym typeface="Wingdings 3" pitchFamily="18" charset="2"/>
              </a:rPr>
              <a:t>’</a:t>
            </a:r>
            <a:r>
              <a:rPr lang="en-US" altLang="ja-JP" sz="900" dirty="0" err="1">
                <a:sym typeface="Wingdings 3" pitchFamily="18" charset="2"/>
              </a:rPr>
              <a:t>ve</a:t>
            </a:r>
            <a:r>
              <a:rPr lang="en-US" altLang="ja-JP" sz="900" dirty="0">
                <a:sym typeface="Wingdings 3" pitchFamily="18" charset="2"/>
              </a:rPr>
              <a:t> had prior treatment such as deep cleaning for gum disease, your plan covers periodontal maintenance services beyond the first 12 months following active treatment (limitations may apply). </a:t>
            </a:r>
          </a:p>
          <a:p>
            <a:pPr>
              <a:defRPr/>
            </a:pPr>
            <a:r>
              <a:rPr lang="en-US" sz="900" dirty="0">
                <a:sym typeface="Wingdings 3" pitchFamily="18" charset="2"/>
              </a:rPr>
              <a:t> You can test your risk for gum </a:t>
            </a:r>
            <a:r>
              <a:rPr lang="en-US" sz="900" dirty="0" smtClean="0">
                <a:sym typeface="Wingdings 3" pitchFamily="18" charset="2"/>
              </a:rPr>
              <a:t>disease, cavities and oral cancer! </a:t>
            </a:r>
            <a:r>
              <a:rPr lang="en-US" sz="900" dirty="0">
                <a:sym typeface="Wingdings 3" pitchFamily="18" charset="2"/>
              </a:rPr>
              <a:t>Just go to www.cigna.com and type </a:t>
            </a:r>
            <a:r>
              <a:rPr lang="ja-JP" altLang="en-US" sz="900" dirty="0">
                <a:sym typeface="Wingdings 3" pitchFamily="18" charset="2"/>
              </a:rPr>
              <a:t>“</a:t>
            </a:r>
            <a:r>
              <a:rPr lang="en-US" altLang="ja-JP" sz="900" dirty="0">
                <a:sym typeface="Wingdings 3" pitchFamily="18" charset="2"/>
              </a:rPr>
              <a:t>gum disease risk</a:t>
            </a:r>
            <a:r>
              <a:rPr lang="ja-JP" altLang="en-US" sz="900" dirty="0" smtClean="0">
                <a:sym typeface="Wingdings 3" pitchFamily="18" charset="2"/>
              </a:rPr>
              <a:t>”</a:t>
            </a:r>
            <a:r>
              <a:rPr lang="en-US" altLang="ja-JP" sz="900" dirty="0" smtClean="0">
                <a:sym typeface="Wingdings 3" pitchFamily="18" charset="2"/>
              </a:rPr>
              <a:t>,</a:t>
            </a:r>
            <a:r>
              <a:rPr lang="en-US" altLang="ja-JP" sz="900" baseline="0" dirty="0" smtClean="0">
                <a:sym typeface="Wingdings 3" pitchFamily="18" charset="2"/>
              </a:rPr>
              <a:t> “cavity risk” or “oral cancer risk” </a:t>
            </a:r>
            <a:r>
              <a:rPr lang="en-US" altLang="ja-JP" sz="900" dirty="0" smtClean="0">
                <a:sym typeface="Wingdings 3" pitchFamily="18" charset="2"/>
              </a:rPr>
              <a:t>in </a:t>
            </a:r>
            <a:r>
              <a:rPr lang="en-US" altLang="ja-JP" sz="900" dirty="0">
                <a:sym typeface="Wingdings 3" pitchFamily="18" charset="2"/>
              </a:rPr>
              <a:t>the search box.</a:t>
            </a:r>
          </a:p>
          <a:p>
            <a:pPr marL="172803" indent="-172803">
              <a:buFont typeface="Wingdings 3"/>
              <a:buChar char="Æ"/>
              <a:defRPr/>
            </a:pPr>
            <a:r>
              <a:rPr lang="en-US" sz="900" dirty="0">
                <a:sym typeface="Wingdings 3" pitchFamily="18" charset="2"/>
              </a:rPr>
              <a:t>Tooth decay is another form of dental disease. In fact, it</a:t>
            </a:r>
            <a:r>
              <a:rPr lang="ja-JP" altLang="en-US" sz="900" dirty="0">
                <a:sym typeface="Wingdings 3" pitchFamily="18" charset="2"/>
              </a:rPr>
              <a:t>’</a:t>
            </a:r>
            <a:r>
              <a:rPr lang="en-US" altLang="ja-JP" sz="900" dirty="0">
                <a:sym typeface="Wingdings 3" pitchFamily="18" charset="2"/>
              </a:rPr>
              <a:t>s one of the most common chronic infectious diseases among U.S. children. (</a:t>
            </a:r>
            <a:r>
              <a:rPr lang="en-US" dirty="0"/>
              <a:t>Centers for Disease Control and Prevention, July, 10 2013, Preventing Dental Caries With Community Programs.</a:t>
            </a:r>
            <a:r>
              <a:rPr lang="en-US" sz="900" dirty="0"/>
              <a:t>)  </a:t>
            </a:r>
            <a:r>
              <a:rPr lang="en-US" altLang="ja-JP" sz="900" dirty="0">
                <a:sym typeface="Wingdings 3" pitchFamily="18" charset="2"/>
              </a:rPr>
              <a:t>Fluoride treatments can help prevent tooth decay in children, so your plan covers two fluoride treatments each year (including fluoride varnish</a:t>
            </a:r>
            <a:r>
              <a:rPr lang="en-US" altLang="ja-JP" sz="900" dirty="0" smtClean="0">
                <a:sym typeface="Wingdings 3" pitchFamily="18" charset="2"/>
              </a:rPr>
              <a:t>).</a:t>
            </a:r>
          </a:p>
          <a:p>
            <a:pPr marL="172803" indent="-172803">
              <a:buFont typeface="Wingdings 3"/>
              <a:buChar char="Æ"/>
              <a:defRPr/>
            </a:pPr>
            <a:r>
              <a:rPr lang="en-US" altLang="ja-JP" sz="900" b="1" dirty="0" smtClean="0">
                <a:sym typeface="Wingdings 3" pitchFamily="18" charset="2"/>
              </a:rPr>
              <a:t>[For DHMO 09, A, C, P and Q Series only</a:t>
            </a:r>
            <a:r>
              <a:rPr lang="en-US" altLang="ja-JP" sz="900" dirty="0" smtClean="0">
                <a:sym typeface="Wingdings 3" pitchFamily="18" charset="2"/>
              </a:rPr>
              <a:t>]  And if you need additional treatments of fluoride or fluoride varnish, those are covered with a minimal copay/coinsurance.</a:t>
            </a:r>
            <a:endParaRPr lang="en-US" altLang="ja-JP" sz="900" dirty="0">
              <a:sym typeface="Wingdings 3" pitchFamily="18" charset="2"/>
            </a:endParaRPr>
          </a:p>
          <a:p>
            <a:pPr>
              <a:defRPr/>
            </a:pPr>
            <a:r>
              <a:rPr lang="en-US" sz="900" dirty="0">
                <a:sym typeface="Wingdings 3" pitchFamily="18" charset="2"/>
              </a:rPr>
              <a:t> Did you know you can test your child</a:t>
            </a:r>
            <a:r>
              <a:rPr lang="ja-JP" altLang="en-US" sz="900" dirty="0">
                <a:sym typeface="Wingdings 3" pitchFamily="18" charset="2"/>
              </a:rPr>
              <a:t>’</a:t>
            </a:r>
            <a:r>
              <a:rPr lang="en-US" altLang="ja-JP" sz="900" dirty="0">
                <a:sym typeface="Wingdings 3" pitchFamily="18" charset="2"/>
              </a:rPr>
              <a:t>s risk factors for </a:t>
            </a:r>
            <a:r>
              <a:rPr lang="en-US" altLang="ja-JP" sz="900" dirty="0" smtClean="0">
                <a:sym typeface="Wingdings 3" pitchFamily="18" charset="2"/>
              </a:rPr>
              <a:t>cavities? </a:t>
            </a:r>
            <a:r>
              <a:rPr lang="en-US" altLang="ja-JP" sz="900" dirty="0">
                <a:sym typeface="Wingdings 3" pitchFamily="18" charset="2"/>
              </a:rPr>
              <a:t>Use the Cigna cavity risk assessment tool at www.cigna.com. Simply type </a:t>
            </a:r>
            <a:r>
              <a:rPr lang="ja-JP" altLang="en-US" sz="900" dirty="0">
                <a:sym typeface="Wingdings 3" pitchFamily="18" charset="2"/>
              </a:rPr>
              <a:t>“</a:t>
            </a:r>
            <a:r>
              <a:rPr lang="en-US" altLang="ja-JP" sz="900" dirty="0">
                <a:sym typeface="Wingdings 3" pitchFamily="18" charset="2"/>
              </a:rPr>
              <a:t>cavity risk</a:t>
            </a:r>
            <a:r>
              <a:rPr lang="ja-JP" altLang="en-US" sz="900" dirty="0">
                <a:sym typeface="Wingdings 3" pitchFamily="18" charset="2"/>
              </a:rPr>
              <a:t>”</a:t>
            </a:r>
            <a:r>
              <a:rPr lang="en-US" altLang="ja-JP" sz="900" dirty="0">
                <a:sym typeface="Wingdings 3" pitchFamily="18" charset="2"/>
              </a:rPr>
              <a:t> in the search box, print the assessment and take it with you to your child</a:t>
            </a:r>
            <a:r>
              <a:rPr lang="ja-JP" altLang="en-US" sz="900" dirty="0">
                <a:sym typeface="Wingdings 3" pitchFamily="18" charset="2"/>
              </a:rPr>
              <a:t>’</a:t>
            </a:r>
            <a:r>
              <a:rPr lang="en-US" altLang="ja-JP" sz="900" dirty="0">
                <a:sym typeface="Wingdings 3" pitchFamily="18" charset="2"/>
              </a:rPr>
              <a:t>s next dental appointment.</a:t>
            </a:r>
          </a:p>
          <a:p>
            <a:pPr>
              <a:defRPr/>
            </a:pPr>
            <a:r>
              <a:rPr lang="en-US" sz="900" dirty="0">
                <a:sym typeface="Wingdings 3" pitchFamily="18" charset="2"/>
              </a:rPr>
              <a:t> </a:t>
            </a:r>
            <a:r>
              <a:rPr lang="en-US" sz="900" b="1" dirty="0" smtClean="0">
                <a:sym typeface="Wingdings 3" pitchFamily="18" charset="2"/>
              </a:rPr>
              <a:t>[For DHMO 09, A, C, P and Q Series only] </a:t>
            </a:r>
            <a:r>
              <a:rPr lang="en-US" sz="900" dirty="0" smtClean="0">
                <a:sym typeface="Wingdings 3" pitchFamily="18" charset="2"/>
              </a:rPr>
              <a:t>Now </a:t>
            </a:r>
            <a:r>
              <a:rPr lang="en-US" sz="900" dirty="0">
                <a:sym typeface="Wingdings 3" pitchFamily="18" charset="2"/>
              </a:rPr>
              <a:t>that your teeth and gums will be healthier, what about a whiter, brighter smile?  Your plan offers coverage for teeth whitening using gel trays customized to fit your mouth.</a:t>
            </a:r>
          </a:p>
          <a:p>
            <a:pPr>
              <a:defRPr/>
            </a:pPr>
            <a:r>
              <a:rPr lang="en-US" sz="900" dirty="0" smtClean="0">
                <a:sym typeface="Wingdings 3" pitchFamily="18" charset="2"/>
              </a:rPr>
              <a:t> </a:t>
            </a:r>
            <a:r>
              <a:rPr lang="en-US" sz="900" b="1" dirty="0">
                <a:sym typeface="Wingdings 3" pitchFamily="18" charset="2"/>
              </a:rPr>
              <a:t>[FOR DHMO ONLY]</a:t>
            </a:r>
            <a:r>
              <a:rPr lang="en-US" sz="900" dirty="0">
                <a:sym typeface="Wingdings 3" pitchFamily="18" charset="2"/>
              </a:rPr>
              <a:t> Oh, and </a:t>
            </a:r>
            <a:r>
              <a:rPr lang="en-US" sz="900" dirty="0" smtClean="0">
                <a:sym typeface="Wingdings 3" pitchFamily="18" charset="2"/>
              </a:rPr>
              <a:t>a few more services to help with your peace of mind. </a:t>
            </a:r>
            <a:r>
              <a:rPr lang="en-US" sz="900" dirty="0">
                <a:sym typeface="Wingdings 3" pitchFamily="18" charset="2"/>
              </a:rPr>
              <a:t>Your Cigna dental plan also gives you access to identity theft resolution services! This program</a:t>
            </a:r>
            <a:r>
              <a:rPr lang="en-US" sz="900" b="1" dirty="0">
                <a:sym typeface="Wingdings 3" pitchFamily="18" charset="2"/>
              </a:rPr>
              <a:t> </a:t>
            </a:r>
            <a:r>
              <a:rPr lang="en-US" sz="900" dirty="0">
                <a:sym typeface="Wingdings 3" pitchFamily="18" charset="2"/>
              </a:rPr>
              <a:t>provides resolution services to help you work through critical identity theft issues.  If you encounter problems such as credit card fraud, or financial and/or medical identity theft, </a:t>
            </a:r>
            <a:r>
              <a:rPr lang="en-US" altLang="ja-JP" sz="900" dirty="0">
                <a:sym typeface="Wingdings 3" pitchFamily="18" charset="2"/>
              </a:rPr>
              <a:t>you have access to resolution services 24/7, 365 days a year, at no additional charge</a:t>
            </a:r>
            <a:r>
              <a:rPr lang="en-US" altLang="ja-JP" sz="900" dirty="0" smtClean="0">
                <a:sym typeface="Wingdings 3" pitchFamily="18" charset="2"/>
              </a:rPr>
              <a:t>. And also available 24/7 is the Dental Information Line, where trained professionals can help answer your questions about dental treatment and clinical symptoms</a:t>
            </a:r>
            <a:endParaRPr lang="en-US" altLang="en-US" sz="900" dirty="0">
              <a:sym typeface="Wingdings 3" pitchFamily="18"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1035050"/>
            <a:ext cx="9144000" cy="4772025"/>
          </a:xfrm>
          <a:solidFill>
            <a:schemeClr val="bg1">
              <a:lumMod val="95000"/>
            </a:schemeClr>
          </a:solidFill>
        </p:spPr>
        <p:txBody>
          <a:bodyPr/>
          <a:lstStyle>
            <a:lvl1pPr>
              <a:defRPr/>
            </a:lvl1pPr>
          </a:lstStyle>
          <a:p>
            <a:r>
              <a:rPr lang="en-US" dirty="0" smtClean="0"/>
              <a:t>Click on box / use insert picture /  then use crop tool to position or enlarge in box</a:t>
            </a:r>
            <a:endParaRPr lang="en-US"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55752"/>
          <a:stretch/>
        </p:blipFill>
        <p:spPr>
          <a:xfrm>
            <a:off x="6880225" y="5961063"/>
            <a:ext cx="2046288" cy="850899"/>
          </a:xfrm>
          <a:prstGeom prst="rect">
            <a:avLst/>
          </a:prstGeom>
        </p:spPr>
      </p:pic>
      <p:sp>
        <p:nvSpPr>
          <p:cNvPr id="10242" name="Title Placeholder 1"/>
          <p:cNvSpPr>
            <a:spLocks noGrp="1"/>
          </p:cNvSpPr>
          <p:nvPr>
            <p:ph type="ctrTitle"/>
          </p:nvPr>
        </p:nvSpPr>
        <p:spPr>
          <a:xfrm>
            <a:off x="457199" y="1948201"/>
            <a:ext cx="4535905" cy="1432676"/>
          </a:xfrm>
          <a:prstGeom prst="rect">
            <a:avLst/>
          </a:prstGeom>
        </p:spPr>
        <p:txBody>
          <a:bodyPr anchor="ctr"/>
          <a:lstStyle>
            <a:lvl1pPr>
              <a:lnSpc>
                <a:spcPts val="3300"/>
              </a:lnSpc>
              <a:defRPr sz="3200" b="1" cap="all" baseline="0">
                <a:solidFill>
                  <a:srgbClr val="FFFFFF"/>
                </a:solidFill>
                <a:latin typeface="Arial" charset="0"/>
              </a:defRPr>
            </a:lvl1pPr>
          </a:lstStyle>
          <a:p>
            <a:r>
              <a:rPr lang="en-US" smtClean="0"/>
              <a:t>Click to edit Master title style</a:t>
            </a:r>
            <a:endParaRPr lang="en-US" dirty="0"/>
          </a:p>
        </p:txBody>
      </p:sp>
      <p:sp>
        <p:nvSpPr>
          <p:cNvPr id="10243" name="Text Placeholder 2"/>
          <p:cNvSpPr>
            <a:spLocks noGrp="1"/>
          </p:cNvSpPr>
          <p:nvPr>
            <p:ph type="subTitle" idx="1" hasCustomPrompt="1"/>
          </p:nvPr>
        </p:nvSpPr>
        <p:spPr>
          <a:xfrm>
            <a:off x="457200" y="3439578"/>
            <a:ext cx="4535904" cy="845085"/>
          </a:xfrm>
        </p:spPr>
        <p:txBody>
          <a:bodyPr anchor="ctr"/>
          <a:lstStyle>
            <a:lvl1pPr marL="0" indent="0">
              <a:lnSpc>
                <a:spcPts val="2000"/>
              </a:lnSpc>
              <a:buFont typeface="Arial" charset="0"/>
              <a:buNone/>
              <a:defRPr sz="1800" b="0">
                <a:solidFill>
                  <a:schemeClr val="bg1"/>
                </a:solidFill>
                <a:latin typeface="Arial" charset="0"/>
              </a:defRPr>
            </a:lvl1pPr>
          </a:lstStyle>
          <a:p>
            <a:r>
              <a:rPr lang="en-US" dirty="0" smtClean="0"/>
              <a:t>Click to edit master subtitle style</a:t>
            </a:r>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4659" t="30410" r="-6860" b="10635"/>
          <a:stretch/>
        </p:blipFill>
        <p:spPr>
          <a:xfrm>
            <a:off x="377825" y="6224587"/>
            <a:ext cx="2876549" cy="501650"/>
          </a:xfrm>
          <a:prstGeom prst="rect">
            <a:avLst/>
          </a:prstGeom>
        </p:spPr>
      </p:pic>
    </p:spTree>
    <p:extLst>
      <p:ext uri="{BB962C8B-B14F-4D97-AF65-F5344CB8AC3E}">
        <p14:creationId xmlns:p14="http://schemas.microsoft.com/office/powerpoint/2010/main" val="2900292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bwMode="auto">
          <a:xfrm rot="5400000">
            <a:off x="2370137" y="-2397125"/>
            <a:ext cx="4424363" cy="9174163"/>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5" name="Rectangle 4"/>
          <p:cNvSpPr/>
          <p:nvPr userDrawn="1"/>
        </p:nvSpPr>
        <p:spPr bwMode="auto">
          <a:xfrm rot="5400000">
            <a:off x="3878262" y="519113"/>
            <a:ext cx="1404937"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7" name="Text Placeholder 2"/>
          <p:cNvSpPr>
            <a:spLocks noGrp="1"/>
          </p:cNvSpPr>
          <p:nvPr>
            <p:ph type="subTitle" idx="1" hasCustomPrompt="1"/>
          </p:nvPr>
        </p:nvSpPr>
        <p:spPr>
          <a:xfrm>
            <a:off x="457200" y="4402138"/>
            <a:ext cx="7696200" cy="1404938"/>
          </a:xfrm>
        </p:spPr>
        <p:txBody>
          <a:bodyPr anchor="ctr"/>
          <a:lstStyle>
            <a:lvl1pPr marL="0" indent="0">
              <a:lnSpc>
                <a:spcPts val="2200"/>
              </a:lnSpc>
              <a:buFont typeface="Arial" charset="0"/>
              <a:buNone/>
              <a:defRPr sz="2000" b="0">
                <a:solidFill>
                  <a:schemeClr val="bg1"/>
                </a:solidFill>
                <a:latin typeface="Arial" charset="0"/>
              </a:defRPr>
            </a:lvl1pPr>
          </a:lstStyle>
          <a:p>
            <a:r>
              <a:rPr lang="en-US" dirty="0" smtClean="0"/>
              <a:t>Click to edit master subtitle style</a:t>
            </a:r>
            <a:endParaRPr lang="en-US" dirty="0"/>
          </a:p>
        </p:txBody>
      </p:sp>
      <p:sp>
        <p:nvSpPr>
          <p:cNvPr id="8" name="Title Placeholder 1"/>
          <p:cNvSpPr>
            <a:spLocks noGrp="1"/>
          </p:cNvSpPr>
          <p:nvPr>
            <p:ph type="ctrTitle"/>
          </p:nvPr>
        </p:nvSpPr>
        <p:spPr>
          <a:xfrm>
            <a:off x="452439" y="2979738"/>
            <a:ext cx="8716962" cy="957264"/>
          </a:xfrm>
          <a:prstGeom prst="rect">
            <a:avLst/>
          </a:prstGeom>
        </p:spPr>
        <p:txBody>
          <a:bodyPr anchor="b"/>
          <a:lstStyle>
            <a:lvl1pPr>
              <a:lnSpc>
                <a:spcPts val="4000"/>
              </a:lnSpc>
              <a:defRPr sz="3800" b="1" cap="all" baseline="0">
                <a:solidFill>
                  <a:srgbClr val="FFFFFF"/>
                </a:solidFill>
                <a:latin typeface="Arial" charset="0"/>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C8C01F01-A601-4FE5-8E71-6675F782C625}" type="slidenum">
              <a:rPr lang="en-US" altLang="en-US"/>
              <a:pPr/>
              <a:t>‹#›</a:t>
            </a:fld>
            <a:endParaRPr lang="en-US" altLang="en-US"/>
          </a:p>
        </p:txBody>
      </p:sp>
      <p:sp>
        <p:nvSpPr>
          <p:cNvPr id="9" name="Rectangle 7"/>
          <p:cNvSpPr>
            <a:spLocks noGrp="1" noChangeArrowheads="1"/>
          </p:cNvSpPr>
          <p:nvPr>
            <p:ph type="ftr" sz="quarter" idx="11"/>
          </p:nvPr>
        </p:nvSpPr>
        <p:spPr/>
        <p:txBody>
          <a:bodyPr/>
          <a:lstStyle>
            <a:lvl1pPr>
              <a:defRPr/>
            </a:lvl1pPr>
          </a:lstStyle>
          <a:p>
            <a:r>
              <a:rPr lang="en-US" altLang="en-US" dirty="0"/>
              <a:t>Confidential, unpublished property of Cigna. Do not duplicate or distribute. Use and distribution limited solely to authorized personnel. © </a:t>
            </a:r>
            <a:r>
              <a:rPr lang="en-US" altLang="en-US" dirty="0" smtClean="0"/>
              <a:t>2016 </a:t>
            </a:r>
            <a:r>
              <a:rPr lang="en-US" altLang="en-US" dirty="0"/>
              <a:t>Cigna</a:t>
            </a:r>
          </a:p>
        </p:txBody>
      </p:sp>
    </p:spTree>
    <p:extLst>
      <p:ext uri="{BB962C8B-B14F-4D97-AF65-F5344CB8AC3E}">
        <p14:creationId xmlns:p14="http://schemas.microsoft.com/office/powerpoint/2010/main" val="2203578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452438" y="274638"/>
            <a:ext cx="8229600" cy="646112"/>
          </a:xfrm>
        </p:spPr>
        <p:txBody>
          <a:bodyPr/>
          <a:lstStyle>
            <a:lvl1pPr>
              <a:defRPr sz="2000" cap="none">
                <a:solidFill>
                  <a:srgbClr val="0065A6"/>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a:p>
        </p:txBody>
      </p:sp>
      <p:sp>
        <p:nvSpPr>
          <p:cNvPr id="5"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a:t>
            </a:r>
            <a:r>
              <a:rPr lang="en-US" altLang="en-US" dirty="0" smtClean="0"/>
              <a:t>2016 </a:t>
            </a:r>
            <a:r>
              <a:rPr lang="en-US" altLang="en-US" dirty="0"/>
              <a:t>Cigna</a:t>
            </a:r>
          </a:p>
        </p:txBody>
      </p:sp>
    </p:spTree>
    <p:extLst>
      <p:ext uri="{BB962C8B-B14F-4D97-AF65-F5344CB8AC3E}">
        <p14:creationId xmlns:p14="http://schemas.microsoft.com/office/powerpoint/2010/main" val="1393824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2438" y="274638"/>
            <a:ext cx="8229600" cy="646112"/>
          </a:xfrm>
        </p:spPr>
        <p:txBody>
          <a:bodyPr/>
          <a:lstStyle>
            <a:lvl1pPr>
              <a:defRPr sz="2000" cap="none">
                <a:solidFill>
                  <a:srgbClr val="0065A6"/>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a:t>
            </a:r>
            <a:r>
              <a:rPr lang="en-US" altLang="en-US" dirty="0" smtClean="0"/>
              <a:t>2016 </a:t>
            </a:r>
            <a:r>
              <a:rPr lang="en-US" altLang="en-US" dirty="0"/>
              <a:t>Cigna</a:t>
            </a:r>
          </a:p>
        </p:txBody>
      </p:sp>
    </p:spTree>
    <p:extLst>
      <p:ext uri="{BB962C8B-B14F-4D97-AF65-F5344CB8AC3E}">
        <p14:creationId xmlns:p14="http://schemas.microsoft.com/office/powerpoint/2010/main" val="1344896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E610E1DF-8D3F-4AD8-AE6B-6D4EC949FB90}" type="slidenum">
              <a:rPr lang="en-US" altLang="en-US"/>
              <a:pPr/>
              <a:t>‹#›</a:t>
            </a:fld>
            <a:endParaRPr lang="en-US" altLang="en-US"/>
          </a:p>
        </p:txBody>
      </p:sp>
      <p:sp>
        <p:nvSpPr>
          <p:cNvPr id="3" name="Rectangle 7"/>
          <p:cNvSpPr>
            <a:spLocks noGrp="1" noChangeArrowheads="1"/>
          </p:cNvSpPr>
          <p:nvPr>
            <p:ph type="ftr" sz="quarter" idx="11"/>
          </p:nvPr>
        </p:nvSpPr>
        <p:spPr>
          <a:ln/>
        </p:spPr>
        <p:txBody>
          <a:bodyPr/>
          <a:lstStyle>
            <a:lvl1pPr>
              <a:defRPr/>
            </a:lvl1pPr>
          </a:lstStyle>
          <a:p>
            <a:r>
              <a:rPr lang="en-US" altLang="en-US" dirty="0"/>
              <a:t>Confidential, unpublished property of Cigna. Do not duplicate or distribute. Use and distribution limited solely to authorized personnel. © </a:t>
            </a:r>
            <a:r>
              <a:rPr lang="en-US" altLang="en-US" dirty="0" smtClean="0"/>
              <a:t>2016 </a:t>
            </a:r>
            <a:r>
              <a:rPr lang="en-US" altLang="en-US" dirty="0"/>
              <a:t>Cigna</a:t>
            </a:r>
          </a:p>
        </p:txBody>
      </p:sp>
    </p:spTree>
    <p:extLst>
      <p:ext uri="{BB962C8B-B14F-4D97-AF65-F5344CB8AC3E}">
        <p14:creationId xmlns:p14="http://schemas.microsoft.com/office/powerpoint/2010/main" val="14149076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lue Background">
    <p:spTree>
      <p:nvGrpSpPr>
        <p:cNvPr id="1" name=""/>
        <p:cNvGrpSpPr/>
        <p:nvPr/>
      </p:nvGrpSpPr>
      <p:grpSpPr>
        <a:xfrm>
          <a:off x="0" y="0"/>
          <a:ext cx="0" cy="0"/>
          <a:chOff x="0" y="0"/>
          <a:chExt cx="0" cy="0"/>
        </a:xfrm>
      </p:grpSpPr>
      <p:sp>
        <p:nvSpPr>
          <p:cNvPr id="7" name="Rectangle 6"/>
          <p:cNvSpPr/>
          <p:nvPr userDrawn="1"/>
        </p:nvSpPr>
        <p:spPr bwMode="auto">
          <a:xfrm rot="5400000">
            <a:off x="1667667" y="-1694656"/>
            <a:ext cx="5829301" cy="9174163"/>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8" name="Rectangle 7"/>
          <p:cNvSpPr>
            <a:spLocks noGrp="1" noChangeArrowheads="1"/>
          </p:cNvSpPr>
          <p:nvPr>
            <p:ph type="ftr" sz="quarter" idx="11"/>
          </p:nvPr>
        </p:nvSpPr>
        <p:spPr>
          <a:xfrm>
            <a:off x="0" y="6626225"/>
            <a:ext cx="7011988" cy="228600"/>
          </a:xfrm>
        </p:spPr>
        <p:txBody>
          <a:bodyPr/>
          <a:lstStyle>
            <a:lvl1pPr>
              <a:defRPr/>
            </a:lvl1pPr>
          </a:lstStyle>
          <a:p>
            <a:r>
              <a:rPr lang="en-US" altLang="en-US" dirty="0"/>
              <a:t>Confidential, unpublished property of Cigna. Do not duplicate or distribute. Use and distribution limited solely to authorized personnel. © </a:t>
            </a:r>
            <a:r>
              <a:rPr lang="en-US" altLang="en-US" dirty="0" smtClean="0"/>
              <a:t>2016 </a:t>
            </a:r>
            <a:r>
              <a:rPr lang="en-US" altLang="en-US" dirty="0"/>
              <a:t>Cigna</a:t>
            </a:r>
          </a:p>
        </p:txBody>
      </p:sp>
      <p:sp>
        <p:nvSpPr>
          <p:cNvPr id="9" name="Slide Number Placeholder 5"/>
          <p:cNvSpPr>
            <a:spLocks noGrp="1"/>
          </p:cNvSpPr>
          <p:nvPr>
            <p:ph type="sldNum" sz="quarter" idx="10"/>
          </p:nvPr>
        </p:nvSpPr>
        <p:spPr>
          <a:xfrm>
            <a:off x="7010400" y="6629400"/>
            <a:ext cx="2133600" cy="212725"/>
          </a:xfrm>
        </p:spPr>
        <p:txBody>
          <a:bodyPr/>
          <a:lstStyle>
            <a:lvl1pPr>
              <a:defRPr/>
            </a:lvl1pPr>
          </a:lstStyle>
          <a:p>
            <a:fld id="{C8C01F01-A601-4FE5-8E71-6675F782C625}" type="slidenum">
              <a:rPr lang="en-US" altLang="en-US"/>
              <a:pPr/>
              <a:t>‹#›</a:t>
            </a:fld>
            <a:endParaRPr lang="en-US" altLang="en-US"/>
          </a:p>
        </p:txBody>
      </p:sp>
    </p:spTree>
    <p:extLst>
      <p:ext uri="{BB962C8B-B14F-4D97-AF65-F5344CB8AC3E}">
        <p14:creationId xmlns:p14="http://schemas.microsoft.com/office/powerpoint/2010/main" val="16854659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4CE17712-BBD5-FF42-B1DD-387C89934DC3}" type="slidenum">
              <a:rPr lang="en-US"/>
              <a:pPr>
                <a:defRPr/>
              </a:pPr>
              <a:t>‹#›</a:t>
            </a:fld>
            <a:endParaRPr lang="en-US"/>
          </a:p>
        </p:txBody>
      </p:sp>
      <p:sp>
        <p:nvSpPr>
          <p:cNvPr id="4" name="Rectangle 7"/>
          <p:cNvSpPr>
            <a:spLocks noGrp="1" noChangeArrowheads="1"/>
          </p:cNvSpPr>
          <p:nvPr>
            <p:ph type="ftr" sz="quarter" idx="11"/>
          </p:nvPr>
        </p:nvSpPr>
        <p:spPr/>
        <p:txBody>
          <a:bodyPr/>
          <a:lstStyle>
            <a:lvl1pPr>
              <a:defRPr smtClean="0"/>
            </a:lvl1pPr>
          </a:lstStyle>
          <a:p>
            <a:pPr>
              <a:defRPr/>
            </a:pPr>
            <a:r>
              <a:rPr lang="en-US"/>
              <a:t>Confidential, unpublished property of Cigna. Do not duplicate or distribute. Use and distribution limited solely to authorized personnel. © 2015 Cigna  </a:t>
            </a:r>
          </a:p>
        </p:txBody>
      </p:sp>
      <p:sp>
        <p:nvSpPr>
          <p:cNvPr id="5" name="Title Placeholder 26"/>
          <p:cNvSpPr>
            <a:spLocks noGrp="1"/>
          </p:cNvSpPr>
          <p:nvPr>
            <p:ph type="title"/>
          </p:nvPr>
        </p:nvSpPr>
        <p:spPr bwMode="auto">
          <a:xfrm>
            <a:off x="457200" y="27305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Rectangle 5"/>
          <p:cNvSpPr/>
          <p:nvPr userDrawn="1"/>
        </p:nvSpPr>
        <p:spPr bwMode="auto">
          <a:xfrm rot="5400000">
            <a:off x="2160573" y="-1164593"/>
            <a:ext cx="4795866"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Tree>
    <p:extLst>
      <p:ext uri="{BB962C8B-B14F-4D97-AF65-F5344CB8AC3E}">
        <p14:creationId xmlns:p14="http://schemas.microsoft.com/office/powerpoint/2010/main" val="272710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3100D-1311-4B25-AD10-9F036AB6CE88}" type="datetimeFigureOut">
              <a:rPr lang="en-US" smtClean="0"/>
              <a:t>09/08/2017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5739-8CB7-4A32-9E9A-97B6BB63C88F}" type="slidenum">
              <a:rPr lang="en-US" smtClean="0"/>
              <a:t>‹#›</a:t>
            </a:fld>
            <a:endParaRPr lang="en-US"/>
          </a:p>
        </p:txBody>
      </p:sp>
    </p:spTree>
    <p:extLst>
      <p:ext uri="{BB962C8B-B14F-4D97-AF65-F5344CB8AC3E}">
        <p14:creationId xmlns:p14="http://schemas.microsoft.com/office/powerpoint/2010/main" val="367572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 16 </a:t>
            </a:r>
            <a:r>
              <a:rPr lang="en-US" altLang="en-US" dirty="0" err="1" smtClean="0"/>
              <a:t>pt</a:t>
            </a:r>
            <a:endParaRPr lang="en-US" altLang="en-US" dirty="0" smtClean="0"/>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bwMode="auto">
          <a:xfrm>
            <a:off x="7010400" y="6629400"/>
            <a:ext cx="2133600" cy="21272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lvl1pPr algn="r">
              <a:defRPr sz="1000">
                <a:solidFill>
                  <a:srgbClr val="999999"/>
                </a:solidFill>
              </a:defRPr>
            </a:lvl1pPr>
          </a:lstStyle>
          <a:p>
            <a:fld id="{B96EB2AE-DF96-457D-9F43-958D79343F70}" type="slidenum">
              <a:rPr lang="en-US" altLang="en-US"/>
              <a:pPr/>
              <a:t>‹#›</a:t>
            </a:fld>
            <a:endParaRPr lang="en-US" altLang="en-US"/>
          </a:p>
        </p:txBody>
      </p:sp>
      <p:sp>
        <p:nvSpPr>
          <p:cNvPr id="1031" name="Rectangle 7"/>
          <p:cNvSpPr>
            <a:spLocks noGrp="1" noChangeArrowheads="1"/>
          </p:cNvSpPr>
          <p:nvPr>
            <p:ph type="ftr" sz="quarter" idx="3"/>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800">
                <a:solidFill>
                  <a:srgbClr val="999999"/>
                </a:solidFill>
                <a:latin typeface="Arial Narrow" pitchFamily="-84" charset="0"/>
                <a:ea typeface="MS PGothic" pitchFamily="34" charset="-128"/>
              </a:defRPr>
            </a:lvl1pPr>
          </a:lstStyle>
          <a:p>
            <a:r>
              <a:rPr lang="en-US" altLang="en-US" dirty="0"/>
              <a:t>Confidential, unpublished property of Cigna. Do not duplicate or distribute. Use and distribution limited solely to authorized personnel. © </a:t>
            </a:r>
            <a:r>
              <a:rPr lang="en-US" altLang="en-US" dirty="0" smtClean="0"/>
              <a:t>2016 </a:t>
            </a:r>
            <a:r>
              <a:rPr lang="en-US" altLang="en-US" dirty="0"/>
              <a:t>Cigna</a:t>
            </a:r>
          </a:p>
        </p:txBody>
      </p:sp>
      <p:sp>
        <p:nvSpPr>
          <p:cNvPr id="1029" name="Title Placeholder 26"/>
          <p:cNvSpPr>
            <a:spLocks noGrp="1"/>
          </p:cNvSpPr>
          <p:nvPr>
            <p:ph type="title"/>
          </p:nvPr>
        </p:nvSpPr>
        <p:spPr bwMode="auto">
          <a:xfrm>
            <a:off x="457200" y="27305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r="55752"/>
          <a:stretch/>
        </p:blipFill>
        <p:spPr>
          <a:xfrm>
            <a:off x="6880225" y="5961063"/>
            <a:ext cx="2046288" cy="850899"/>
          </a:xfrm>
          <a:prstGeom prst="rect">
            <a:avLst/>
          </a:prstGeom>
        </p:spPr>
      </p:pic>
    </p:spTree>
  </p:cSld>
  <p:clrMap bg1="lt1" tx1="dk1" bg2="lt2" tx2="dk2" accent1="accent1" accent2="accent2" accent3="accent3" accent4="accent4" accent5="accent5" accent6="accent6" hlink="hlink" folHlink="folHlink"/>
  <p:sldLayoutIdLst>
    <p:sldLayoutId id="2147484365" r:id="rId1"/>
    <p:sldLayoutId id="2147484366" r:id="rId2"/>
    <p:sldLayoutId id="2147484362" r:id="rId3"/>
    <p:sldLayoutId id="2147484363" r:id="rId4"/>
    <p:sldLayoutId id="2147484361" r:id="rId5"/>
    <p:sldLayoutId id="2147484368" r:id="rId6"/>
    <p:sldLayoutId id="2147484370" r:id="rId7"/>
    <p:sldLayoutId id="2147484371" r:id="rId8"/>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000" b="1" kern="1200">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igna.com/" TargetMode="External"/><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1271032web.jpg"/>
          <p:cNvPicPr>
            <a:picLocks noChangeAspect="1"/>
          </p:cNvPicPr>
          <p:nvPr/>
        </p:nvPicPr>
        <p:blipFill rotWithShape="1">
          <a:blip r:embed="rId3">
            <a:extLst>
              <a:ext uri="{28A0092B-C50C-407E-A947-70E740481C1C}">
                <a14:useLocalDpi xmlns:a14="http://schemas.microsoft.com/office/drawing/2010/main" val="0"/>
              </a:ext>
            </a:extLst>
          </a:blip>
          <a:srcRect l="14615" t="8511" r="167" b="24628"/>
          <a:stretch/>
        </p:blipFill>
        <p:spPr>
          <a:xfrm flipH="1">
            <a:off x="13648" y="1034748"/>
            <a:ext cx="9144000" cy="4782883"/>
          </a:xfrm>
          <a:prstGeom prst="rect">
            <a:avLst/>
          </a:prstGeom>
        </p:spPr>
      </p:pic>
      <p:sp>
        <p:nvSpPr>
          <p:cNvPr id="9" name="Rectangle 8"/>
          <p:cNvSpPr/>
          <p:nvPr/>
        </p:nvSpPr>
        <p:spPr bwMode="auto">
          <a:xfrm rot="5400000">
            <a:off x="1616430" y="212725"/>
            <a:ext cx="1630362" cy="488473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a typeface="ＭＳ Ｐゴシック" pitchFamily="34" charset="-128"/>
            </a:endParaRPr>
          </a:p>
        </p:txBody>
      </p:sp>
      <p:sp>
        <p:nvSpPr>
          <p:cNvPr id="10" name="Rectangle 9"/>
          <p:cNvSpPr/>
          <p:nvPr/>
        </p:nvSpPr>
        <p:spPr bwMode="auto">
          <a:xfrm rot="5400000">
            <a:off x="2006942" y="1390899"/>
            <a:ext cx="819150" cy="488473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a typeface="ＭＳ Ｐゴシック" pitchFamily="34" charset="-128"/>
            </a:endParaRPr>
          </a:p>
        </p:txBody>
      </p:sp>
      <p:sp>
        <p:nvSpPr>
          <p:cNvPr id="6" name="Title 5"/>
          <p:cNvSpPr>
            <a:spLocks noGrp="1"/>
          </p:cNvSpPr>
          <p:nvPr>
            <p:ph type="ctrTitle"/>
          </p:nvPr>
        </p:nvSpPr>
        <p:spPr/>
        <p:txBody>
          <a:bodyPr/>
          <a:lstStyle/>
          <a:p>
            <a:r>
              <a:rPr lang="en-US" dirty="0" smtClean="0"/>
              <a:t>YOUR</a:t>
            </a:r>
            <a:r>
              <a:rPr lang="en-US" dirty="0"/>
              <a:t> </a:t>
            </a:r>
            <a:r>
              <a:rPr lang="en-US" dirty="0" smtClean="0"/>
              <a:t>dental </a:t>
            </a:r>
            <a:br>
              <a:rPr lang="en-US" dirty="0" smtClean="0"/>
            </a:br>
            <a:r>
              <a:rPr lang="en-US" dirty="0" smtClean="0"/>
              <a:t>plan options</a:t>
            </a:r>
            <a:endParaRPr lang="en-US" dirty="0"/>
          </a:p>
        </p:txBody>
      </p:sp>
      <p:sp>
        <p:nvSpPr>
          <p:cNvPr id="7" name="Subtitle 6"/>
          <p:cNvSpPr>
            <a:spLocks noGrp="1"/>
          </p:cNvSpPr>
          <p:nvPr>
            <p:ph type="subTitle" idx="1"/>
          </p:nvPr>
        </p:nvSpPr>
        <p:spPr/>
        <p:txBody>
          <a:bodyPr/>
          <a:lstStyle/>
          <a:p>
            <a:r>
              <a:rPr lang="en-US" dirty="0" smtClean="0"/>
              <a:t>Plan year: 2017</a:t>
            </a:r>
            <a:endParaRPr lang="en-US" dirty="0"/>
          </a:p>
        </p:txBody>
      </p:sp>
      <p:sp>
        <p:nvSpPr>
          <p:cNvPr id="11" name="Rectangle 10"/>
          <p:cNvSpPr/>
          <p:nvPr/>
        </p:nvSpPr>
        <p:spPr>
          <a:xfrm>
            <a:off x="457200" y="6622335"/>
            <a:ext cx="1341909" cy="246221"/>
          </a:xfrm>
          <a:prstGeom prst="rect">
            <a:avLst/>
          </a:prstGeom>
        </p:spPr>
        <p:txBody>
          <a:bodyPr wrap="square">
            <a:spAutoFit/>
          </a:bodyPr>
          <a:lstStyle/>
          <a:p>
            <a:pPr algn="just" eaLnBrk="1" hangingPunct="1"/>
            <a:r>
              <a:rPr lang="en-US" altLang="en-US" sz="1000" dirty="0" smtClean="0">
                <a:solidFill>
                  <a:srgbClr val="969696"/>
                </a:solidFill>
                <a:latin typeface="Arial Narrow" pitchFamily="34" charset="0"/>
              </a:rPr>
              <a:t>862420 b</a:t>
            </a:r>
            <a:endParaRPr lang="en-US" altLang="en-US" sz="1000" dirty="0">
              <a:solidFill>
                <a:srgbClr val="969696"/>
              </a:solidFill>
              <a:latin typeface="Arial Narrow" pitchFamily="34" charset="0"/>
            </a:endParaRPr>
          </a:p>
        </p:txBody>
      </p:sp>
      <p:sp>
        <p:nvSpPr>
          <p:cNvPr id="15" name="Rectangle 14"/>
          <p:cNvSpPr/>
          <p:nvPr/>
        </p:nvSpPr>
        <p:spPr>
          <a:xfrm>
            <a:off x="457199" y="5817631"/>
            <a:ext cx="8627867" cy="400110"/>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Offered by Cigna Health and Life Insurance </a:t>
            </a:r>
            <a:r>
              <a:rPr lang="en-US" sz="1000" b="1" dirty="0" smtClean="0">
                <a:latin typeface="Arial" panose="020B0604020202020204" pitchFamily="34" charset="0"/>
                <a:cs typeface="Arial" panose="020B0604020202020204" pitchFamily="34" charset="0"/>
              </a:rPr>
              <a:t>Company, Connecticut </a:t>
            </a:r>
            <a:r>
              <a:rPr lang="en-US" sz="1000" b="1" dirty="0">
                <a:latin typeface="Arial" panose="020B0604020202020204" pitchFamily="34" charset="0"/>
                <a:cs typeface="Arial" panose="020B0604020202020204" pitchFamily="34" charset="0"/>
              </a:rPr>
              <a:t>General Life Insurance </a:t>
            </a:r>
            <a:r>
              <a:rPr lang="en-US" sz="1000" b="1" dirty="0" smtClean="0">
                <a:latin typeface="Arial" panose="020B0604020202020204" pitchFamily="34" charset="0"/>
                <a:cs typeface="Arial" panose="020B0604020202020204" pitchFamily="34" charset="0"/>
              </a:rPr>
              <a:t>Company, or their affiliates. </a:t>
            </a:r>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p:txBody>
      </p:sp>
      <p:sp>
        <p:nvSpPr>
          <p:cNvPr id="105" name="Subtitle 6"/>
          <p:cNvSpPr txBox="1">
            <a:spLocks/>
          </p:cNvSpPr>
          <p:nvPr/>
        </p:nvSpPr>
        <p:spPr bwMode="auto">
          <a:xfrm>
            <a:off x="4538286" y="77457"/>
            <a:ext cx="4141485" cy="84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457200" rtl="0" eaLnBrk="1" fontAlgn="base" hangingPunct="1">
              <a:lnSpc>
                <a:spcPts val="2000"/>
              </a:lnSpc>
              <a:spcBef>
                <a:spcPct val="20000"/>
              </a:spcBef>
              <a:spcAft>
                <a:spcPct val="0"/>
              </a:spcAft>
              <a:buClr>
                <a:schemeClr val="tx1"/>
              </a:buClr>
              <a:buFont typeface="Arial" charset="0"/>
              <a:buNone/>
              <a:defRPr sz="1800" b="0" kern="1200">
                <a:solidFill>
                  <a:schemeClr val="bg1"/>
                </a:solidFill>
                <a:latin typeface="Arial" charset="0"/>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smtClean="0">
                <a:solidFill>
                  <a:srgbClr val="FF0000"/>
                </a:solidFill>
              </a:rPr>
              <a:t>Teachers Association </a:t>
            </a:r>
            <a:r>
              <a:rPr lang="en-US" sz="2000" smtClean="0">
                <a:solidFill>
                  <a:srgbClr val="FF0000"/>
                </a:solidFill>
              </a:rPr>
              <a:t>of Lindenhurst</a:t>
            </a:r>
            <a:endParaRPr lang="en-US" sz="2000" dirty="0">
              <a:solidFill>
                <a:srgbClr val="FF0000"/>
              </a:solidFill>
            </a:endParaRPr>
          </a:p>
        </p:txBody>
      </p:sp>
    </p:spTree>
    <p:extLst>
      <p:ext uri="{BB962C8B-B14F-4D97-AF65-F5344CB8AC3E}">
        <p14:creationId xmlns:p14="http://schemas.microsoft.com/office/powerpoint/2010/main" val="2564779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9"/>
          <p:cNvSpPr>
            <a:spLocks noGrp="1" noChangeArrowheads="1"/>
          </p:cNvSpPr>
          <p:nvPr>
            <p:ph type="title"/>
          </p:nvPr>
        </p:nvSpPr>
        <p:spPr>
          <a:xfrm>
            <a:off x="452438" y="274638"/>
            <a:ext cx="6032500" cy="646112"/>
          </a:xfrm>
        </p:spPr>
        <p:txBody>
          <a:bodyPr/>
          <a:lstStyle/>
          <a:p>
            <a:pPr eaLnBrk="1" hangingPunct="1"/>
            <a:r>
              <a:rPr lang="en-US" dirty="0">
                <a:latin typeface="Arial" charset="0"/>
                <a:ea typeface="MS PGothic" charset="0"/>
              </a:rPr>
              <a:t>Cigna Dental Oral Health Integration Program</a:t>
            </a:r>
            <a:r>
              <a:rPr lang="en-US" baseline="30000" dirty="0">
                <a:latin typeface="Arial" charset="0"/>
                <a:ea typeface="MS PGothic" charset="0"/>
                <a:cs typeface="Lucida Grande" charset="0"/>
              </a:rPr>
              <a:t>®</a:t>
            </a:r>
            <a:endParaRPr lang="en-US" baseline="30000" dirty="0">
              <a:latin typeface="Arial" charset="0"/>
              <a:ea typeface="MS PGothic" charset="0"/>
            </a:endParaRPr>
          </a:p>
        </p:txBody>
      </p:sp>
      <p:graphicFrame>
        <p:nvGraphicFramePr>
          <p:cNvPr id="9330" name="Group 114"/>
          <p:cNvGraphicFramePr>
            <a:graphicFrameLocks noGrp="1"/>
          </p:cNvGraphicFramePr>
          <p:nvPr>
            <p:ph idx="1"/>
            <p:extLst>
              <p:ext uri="{D42A27DB-BD31-4B8C-83A1-F6EECF244321}">
                <p14:modId xmlns:p14="http://schemas.microsoft.com/office/powerpoint/2010/main" val="3292093560"/>
              </p:ext>
            </p:extLst>
          </p:nvPr>
        </p:nvGraphicFramePr>
        <p:xfrm>
          <a:off x="546100" y="1959070"/>
          <a:ext cx="8140701" cy="3249610"/>
        </p:xfrm>
        <a:graphic>
          <a:graphicData uri="http://schemas.openxmlformats.org/drawingml/2006/table">
            <a:tbl>
              <a:tblPr/>
              <a:tblGrid>
                <a:gridCol w="2495183"/>
                <a:gridCol w="751238"/>
                <a:gridCol w="751238"/>
                <a:gridCol w="751238"/>
                <a:gridCol w="751238"/>
                <a:gridCol w="751238"/>
                <a:gridCol w="876444"/>
                <a:gridCol w="1012884"/>
              </a:tblGrid>
              <a:tr h="565645">
                <a:tc>
                  <a:txBody>
                    <a:bodyPr/>
                    <a:lstStyle/>
                    <a:p>
                      <a:r>
                        <a:rPr lang="en-US" sz="1400" b="1" i="0" u="none" strike="noStrike" kern="1200" baseline="0" dirty="0" smtClean="0">
                          <a:solidFill>
                            <a:schemeClr val="bg1"/>
                          </a:solidFill>
                          <a:latin typeface="Arial"/>
                          <a:ea typeface="+mn-ea"/>
                          <a:cs typeface="+mn-cs"/>
                        </a:rPr>
                        <a:t>Dental Services</a:t>
                      </a:r>
                      <a:endParaRPr lang="en-US" sz="1400" b="0" i="0" u="none" strike="noStrike" kern="1200" baseline="0" dirty="0" smtClean="0">
                        <a:solidFill>
                          <a:schemeClr val="bg1"/>
                        </a:solidFill>
                        <a:latin typeface="Arial"/>
                        <a:ea typeface="+mn-ea"/>
                        <a:cs typeface="+mn-cs"/>
                      </a:endParaRP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Tx/>
                        <a:buNone/>
                        <a:tabLst/>
                      </a:pP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Heart </a:t>
                      </a:r>
                      <a:b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b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Disease</a:t>
                      </a: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Tx/>
                        <a:buNone/>
                        <a:tabLst/>
                      </a:pP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Stroke</a:t>
                      </a: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Tx/>
                        <a:buNone/>
                        <a:tabLst/>
                      </a:pP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Diabetes</a:t>
                      </a: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Tx/>
                        <a:buNone/>
                        <a:tabLst/>
                      </a:pP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Maternity</a:t>
                      </a: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Tx/>
                        <a:buNone/>
                        <a:tabLst/>
                      </a:pP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Chronic Kidney Disease</a:t>
                      </a: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Tx/>
                        <a:buNone/>
                        <a:tabLst/>
                      </a:pP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Organ Transplants</a:t>
                      </a: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Tx/>
                        <a:buNone/>
                        <a:tabLst/>
                      </a:pP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Head and </a:t>
                      </a:r>
                      <a:b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br>
                      <a:r>
                        <a:rPr kumimoji="0" lang="en-US" sz="1000" b="1" i="0" u="none" strike="noStrike" cap="none" normalizeH="0" baseline="0" dirty="0" smtClean="0">
                          <a:ln>
                            <a:noFill/>
                          </a:ln>
                          <a:solidFill>
                            <a:srgbClr val="FFFFFF"/>
                          </a:solidFill>
                          <a:effectLst/>
                          <a:latin typeface="Arial" pitchFamily="34" charset="0"/>
                          <a:ea typeface="ＭＳ Ｐゴシック" pitchFamily="34" charset="-128"/>
                        </a:rPr>
                        <a:t>neck cancer radiation</a:t>
                      </a:r>
                      <a:endParaRPr kumimoji="0" lang="en-US" sz="10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r>
              <a:tr h="396977">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Periodontal treatment and maintenance (D4341, D4342, D4910</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1</a:t>
                      </a: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	</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r>
              <a:tr h="244538">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Periodontal evaluation (D0180)</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601A1C"/>
                        </a:buClr>
                        <a:buSzPct val="125000"/>
                        <a:buFont typeface="Wingdings" pitchFamily="2" charset="2"/>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601A1C"/>
                        </a:buClr>
                        <a:buSzPct val="125000"/>
                        <a:buFont typeface="Wingdings" pitchFamily="2" charset="2"/>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601A1C"/>
                        </a:buClr>
                        <a:buSzPct val="125000"/>
                        <a:buFont typeface="Wingdings" pitchFamily="2" charset="2"/>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r>
              <a:tr h="244538">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ro-RO" sz="900" b="0" i="0" u="none" strike="noStrike" cap="none" normalizeH="0" baseline="0" dirty="0" smtClean="0">
                          <a:ln>
                            <a:noFill/>
                          </a:ln>
                          <a:solidFill>
                            <a:schemeClr val="tx1"/>
                          </a:solidFill>
                          <a:effectLst/>
                          <a:latin typeface="Arial" pitchFamily="34" charset="0"/>
                          <a:ea typeface="ＭＳ Ｐゴシック" pitchFamily="34" charset="-128"/>
                        </a:rPr>
                        <a:t>Oral </a:t>
                      </a: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e</a:t>
                      </a:r>
                      <a:r>
                        <a:rPr kumimoji="0" lang="ro-RO" sz="900" b="0" i="0" u="none" strike="noStrike" cap="none" normalizeH="0" baseline="0" dirty="0" smtClean="0">
                          <a:ln>
                            <a:noFill/>
                          </a:ln>
                          <a:solidFill>
                            <a:schemeClr val="tx1"/>
                          </a:solidFill>
                          <a:effectLst/>
                          <a:latin typeface="Arial" pitchFamily="34" charset="0"/>
                          <a:ea typeface="ＭＳ Ｐゴシック" pitchFamily="34" charset="-128"/>
                        </a:rPr>
                        <a:t>valuation (D0120</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2</a:t>
                      </a:r>
                      <a:r>
                        <a:rPr kumimoji="0" lang="ro-RO" sz="900" b="0" i="0" u="none" strike="noStrike" cap="none" normalizeH="0" baseline="0" dirty="0" smtClean="0">
                          <a:ln>
                            <a:noFill/>
                          </a:ln>
                          <a:solidFill>
                            <a:schemeClr val="tx1"/>
                          </a:solidFill>
                          <a:effectLst/>
                          <a:latin typeface="Arial" pitchFamily="34" charset="0"/>
                          <a:ea typeface="ＭＳ Ｐゴシック" pitchFamily="34" charset="-128"/>
                        </a:rPr>
                        <a:t>, D0140</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2</a:t>
                      </a:r>
                      <a:r>
                        <a:rPr kumimoji="0" lang="ro-RO" sz="900" b="0" i="0" u="none" strike="noStrike" cap="none" normalizeH="0" baseline="0" dirty="0" smtClean="0">
                          <a:ln>
                            <a:noFill/>
                          </a:ln>
                          <a:solidFill>
                            <a:schemeClr val="tx1"/>
                          </a:solidFill>
                          <a:effectLst/>
                          <a:latin typeface="Arial" pitchFamily="34" charset="0"/>
                          <a:ea typeface="ＭＳ Ｐゴシック" pitchFamily="34" charset="-128"/>
                        </a:rPr>
                        <a:t>, D0150</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2</a:t>
                      </a:r>
                      <a:r>
                        <a:rPr kumimoji="0" lang="ro-RO" sz="900" b="0" i="0" u="none" strike="noStrike" cap="none" normalizeH="0" baseline="0" dirty="0" smtClean="0">
                          <a:ln>
                            <a:noFill/>
                          </a:ln>
                          <a:solidFill>
                            <a:schemeClr val="tx1"/>
                          </a:solidFill>
                          <a:effectLst/>
                          <a:latin typeface="Arial" pitchFamily="34" charset="0"/>
                          <a:ea typeface="ＭＳ Ｐゴシック" pitchFamily="34" charset="-128"/>
                        </a:rPr>
                        <a:t>)</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r>
              <a:tr h="228641">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Cleaning (D1110</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3</a:t>
                      </a: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r>
              <a:tr h="263075">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Emergency palliative treatment (D9110</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4</a:t>
                      </a: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r>
              <a:tr h="396977">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Topical application of fluoride and topical application of fluoride varnish (D1206</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5</a:t>
                      </a: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r>
              <a:tr h="396977">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Topical application of fluoride – excluding varnish (D1208</a:t>
                      </a:r>
                      <a:r>
                        <a:rPr kumimoji="0" lang="en-US" sz="900" b="0" i="0" u="none" strike="noStrike" cap="none" normalizeH="0" baseline="30000" dirty="0" smtClean="0">
                          <a:ln>
                            <a:noFill/>
                          </a:ln>
                          <a:solidFill>
                            <a:schemeClr val="tx1"/>
                          </a:solidFill>
                          <a:effectLst/>
                          <a:latin typeface="Arial" pitchFamily="34" charset="0"/>
                          <a:ea typeface="ＭＳ Ｐゴシック" pitchFamily="34" charset="-128"/>
                        </a:rPr>
                        <a:t>5</a:t>
                      </a: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rPr>
                        <a:t>)	</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r>
              <a:tr h="244538">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r>
                        <a:rPr kumimoji="0" lang="fr-FR" sz="900" b="0" i="0" u="none" strike="noStrike" cap="none" normalizeH="0" baseline="0" dirty="0" err="1" smtClean="0">
                          <a:ln>
                            <a:noFill/>
                          </a:ln>
                          <a:solidFill>
                            <a:schemeClr val="tx1"/>
                          </a:solidFill>
                          <a:effectLst/>
                          <a:latin typeface="Arial" pitchFamily="34" charset="0"/>
                          <a:ea typeface="ＭＳ Ｐゴシック" pitchFamily="34" charset="-128"/>
                        </a:rPr>
                        <a:t>Sealants</a:t>
                      </a:r>
                      <a:r>
                        <a:rPr kumimoji="0" lang="fr-FR" sz="900" b="0" i="0" u="none" strike="noStrike" cap="none" normalizeH="0" baseline="0" dirty="0" smtClean="0">
                          <a:ln>
                            <a:noFill/>
                          </a:ln>
                          <a:solidFill>
                            <a:schemeClr val="tx1"/>
                          </a:solidFill>
                          <a:effectLst/>
                          <a:latin typeface="Arial" pitchFamily="34" charset="0"/>
                          <a:ea typeface="ＭＳ Ｐゴシック" pitchFamily="34" charset="-128"/>
                        </a:rPr>
                        <a:t> (D1351</a:t>
                      </a:r>
                      <a:r>
                        <a:rPr kumimoji="0" lang="fr-FR" sz="900" b="0" i="0" u="none" strike="noStrike" cap="none" normalizeH="0" baseline="30000" dirty="0" smtClean="0">
                          <a:ln>
                            <a:noFill/>
                          </a:ln>
                          <a:solidFill>
                            <a:schemeClr val="tx1"/>
                          </a:solidFill>
                          <a:effectLst/>
                          <a:latin typeface="Arial" pitchFamily="34" charset="0"/>
                          <a:ea typeface="ＭＳ Ｐゴシック" pitchFamily="34" charset="-128"/>
                        </a:rPr>
                        <a:t>5</a:t>
                      </a:r>
                      <a:r>
                        <a:rPr kumimoji="0" lang="fr-FR" sz="900" b="0" i="0" u="none" strike="noStrike" cap="none" normalizeH="0" baseline="0" dirty="0" smtClean="0">
                          <a:ln>
                            <a:noFill/>
                          </a:ln>
                          <a:solidFill>
                            <a:schemeClr val="tx1"/>
                          </a:solidFill>
                          <a:effectLst/>
                          <a:latin typeface="Arial" pitchFamily="34" charset="0"/>
                          <a:ea typeface="ＭＳ Ｐゴシック" pitchFamily="34" charset="-128"/>
                        </a:rPr>
                        <a:t>)	</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D9D9D9"/>
                    </a:solidFill>
                  </a:tcPr>
                </a:tc>
              </a:tr>
              <a:tr h="267704">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defRPr/>
                      </a:pPr>
                      <a:r>
                        <a:rPr kumimoji="0" lang="fr-FR" sz="900" b="0" i="0" u="none" strike="noStrike" cap="none" normalizeH="0" baseline="0" dirty="0" err="1" smtClean="0">
                          <a:ln>
                            <a:noFill/>
                          </a:ln>
                          <a:solidFill>
                            <a:schemeClr val="tx1"/>
                          </a:solidFill>
                          <a:effectLst/>
                          <a:latin typeface="Arial" pitchFamily="34" charset="0"/>
                          <a:ea typeface="ＭＳ Ｐゴシック" pitchFamily="34" charset="-128"/>
                        </a:rPr>
                        <a:t>Sealant</a:t>
                      </a:r>
                      <a:r>
                        <a:rPr kumimoji="0" lang="fr-FR" sz="900" b="0" i="0" u="none" strike="noStrike" cap="none" normalizeH="0" baseline="0" dirty="0" smtClean="0">
                          <a:ln>
                            <a:noFill/>
                          </a:ln>
                          <a:solidFill>
                            <a:schemeClr val="tx1"/>
                          </a:solidFill>
                          <a:effectLst/>
                          <a:latin typeface="Arial" pitchFamily="34" charset="0"/>
                          <a:ea typeface="ＭＳ Ｐゴシック" pitchFamily="34" charset="-128"/>
                        </a:rPr>
                        <a:t> </a:t>
                      </a:r>
                      <a:r>
                        <a:rPr kumimoji="0" lang="fr-FR" sz="900" b="0" i="0" u="none" strike="noStrike" cap="none" normalizeH="0" baseline="0" dirty="0" err="1" smtClean="0">
                          <a:ln>
                            <a:noFill/>
                          </a:ln>
                          <a:solidFill>
                            <a:schemeClr val="tx1"/>
                          </a:solidFill>
                          <a:effectLst/>
                          <a:latin typeface="Arial" pitchFamily="34" charset="0"/>
                          <a:ea typeface="ＭＳ Ｐゴシック" pitchFamily="34" charset="-128"/>
                        </a:rPr>
                        <a:t>repair</a:t>
                      </a:r>
                      <a:r>
                        <a:rPr kumimoji="0" lang="fr-FR" sz="900" b="0" i="0" u="none" strike="noStrike" cap="none" normalizeH="0" baseline="0" dirty="0" smtClean="0">
                          <a:ln>
                            <a:noFill/>
                          </a:ln>
                          <a:solidFill>
                            <a:schemeClr val="tx1"/>
                          </a:solidFill>
                          <a:effectLst/>
                          <a:latin typeface="Arial" pitchFamily="34" charset="0"/>
                          <a:ea typeface="ＭＳ Ｐゴシック" pitchFamily="34" charset="-128"/>
                        </a:rPr>
                        <a:t> – per </a:t>
                      </a:r>
                      <a:r>
                        <a:rPr kumimoji="0" lang="fr-FR" sz="900" b="0" i="0" u="none" strike="noStrike" cap="none" normalizeH="0" baseline="0" dirty="0" err="1" smtClean="0">
                          <a:ln>
                            <a:noFill/>
                          </a:ln>
                          <a:solidFill>
                            <a:schemeClr val="tx1"/>
                          </a:solidFill>
                          <a:effectLst/>
                          <a:latin typeface="Arial" pitchFamily="34" charset="0"/>
                          <a:ea typeface="ＭＳ Ｐゴシック" pitchFamily="34" charset="-128"/>
                        </a:rPr>
                        <a:t>tooth</a:t>
                      </a:r>
                      <a:r>
                        <a:rPr kumimoji="0" lang="fr-FR" sz="900" b="0" i="0" u="none" strike="noStrike" cap="none" normalizeH="0" baseline="0" dirty="0" smtClean="0">
                          <a:ln>
                            <a:noFill/>
                          </a:ln>
                          <a:solidFill>
                            <a:schemeClr val="tx1"/>
                          </a:solidFill>
                          <a:effectLst/>
                          <a:latin typeface="Arial" pitchFamily="34" charset="0"/>
                          <a:ea typeface="ＭＳ Ｐゴシック" pitchFamily="34" charset="-128"/>
                        </a:rPr>
                        <a:t> (D1353</a:t>
                      </a:r>
                      <a:r>
                        <a:rPr kumimoji="0" lang="fr-FR" sz="900" b="0" i="0" u="none" strike="noStrike" cap="none" normalizeH="0" baseline="30000" dirty="0" smtClean="0">
                          <a:ln>
                            <a:noFill/>
                          </a:ln>
                          <a:solidFill>
                            <a:schemeClr val="tx1"/>
                          </a:solidFill>
                          <a:effectLst/>
                          <a:latin typeface="Arial" pitchFamily="34" charset="0"/>
                          <a:ea typeface="ＭＳ Ｐゴシック" pitchFamily="34" charset="-128"/>
                        </a:rPr>
                        <a:t>5</a:t>
                      </a:r>
                      <a:r>
                        <a:rPr kumimoji="0" lang="fr-FR" sz="900" b="0" i="0" u="none" strike="noStrike" cap="none" normalizeH="0" baseline="0" dirty="0" smtClean="0">
                          <a:ln>
                            <a:noFill/>
                          </a:ln>
                          <a:solidFill>
                            <a:schemeClr val="tx1"/>
                          </a:solidFill>
                          <a:effectLst/>
                          <a:latin typeface="Arial" pitchFamily="34" charset="0"/>
                          <a:ea typeface="ＭＳ Ｐゴシック" pitchFamily="34" charset="-128"/>
                        </a:rPr>
                        <a:t>)	</a:t>
                      </a:r>
                    </a:p>
                  </a:txBody>
                  <a:tcPr marL="98749" marR="98749" marT="45723" marB="45723"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None/>
                        <a:tabLst/>
                      </a:pPr>
                      <a:endParaRPr kumimoji="0" lang="en-US" sz="1000" b="0" i="0" u="none" strike="noStrike" cap="none" normalizeH="0" baseline="0" dirty="0" smtClean="0">
                        <a:ln>
                          <a:noFill/>
                        </a:ln>
                        <a:solidFill>
                          <a:schemeClr val="tx1"/>
                        </a:solidFill>
                        <a:effectLst/>
                        <a:latin typeface="Wingdings" pitchFamily="2" charset="2"/>
                        <a:ea typeface="ＭＳ Ｐゴシック" pitchFamily="34" charset="-128"/>
                      </a:endParaRP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Wingdings" pitchFamily="2" charset="2"/>
                        <a:buNone/>
                        <a:tabLst>
                          <a:tab pos="457200" algn="l"/>
                        </a:tabLst>
                      </a:pPr>
                      <a:r>
                        <a:rPr kumimoji="0" lang="en-US" sz="1000" b="1" i="0" u="none" strike="noStrike" cap="none" normalizeH="0" baseline="0" dirty="0" smtClean="0">
                          <a:ln>
                            <a:noFill/>
                          </a:ln>
                          <a:solidFill>
                            <a:schemeClr val="tx1"/>
                          </a:solidFill>
                          <a:effectLst/>
                          <a:latin typeface="Wingdings" pitchFamily="2" charset="2"/>
                          <a:ea typeface="ＭＳ Ｐゴシック" pitchFamily="34" charset="-128"/>
                        </a:rPr>
                        <a:t>u</a:t>
                      </a:r>
                    </a:p>
                  </a:txBody>
                  <a:tcPr marL="0" marR="0" marT="0" marB="0" anchor="ctr"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F2F2F2"/>
                    </a:solidFill>
                  </a:tcPr>
                </a:tc>
              </a:tr>
            </a:tbl>
          </a:graphicData>
        </a:graphic>
      </p:graphicFrame>
      <p:sp>
        <p:nvSpPr>
          <p:cNvPr id="2979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1062C982-F343-5C45-BE74-DBC96CEF0B8D}" type="slidenum">
              <a:rPr lang="en-US" sz="1000">
                <a:solidFill>
                  <a:srgbClr val="999999"/>
                </a:solidFill>
                <a:ea typeface="MS PGothic" charset="0"/>
                <a:cs typeface="MS PGothic" charset="0"/>
              </a:rPr>
              <a:pPr eaLnBrk="1" hangingPunct="1"/>
              <a:t>10</a:t>
            </a:fld>
            <a:endParaRPr lang="en-US" sz="1000">
              <a:solidFill>
                <a:srgbClr val="999999"/>
              </a:solidFill>
              <a:ea typeface="MS PGothic" charset="0"/>
              <a:cs typeface="MS PGothic" charset="0"/>
            </a:endParaRPr>
          </a:p>
        </p:txBody>
      </p:sp>
      <p:sp>
        <p:nvSpPr>
          <p:cNvPr id="29800" name="Text Box 103"/>
          <p:cNvSpPr txBox="1">
            <a:spLocks noChangeArrowheads="1"/>
          </p:cNvSpPr>
          <p:nvPr/>
        </p:nvSpPr>
        <p:spPr bwMode="auto">
          <a:xfrm>
            <a:off x="541338" y="1359773"/>
            <a:ext cx="273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1200" dirty="0">
                <a:solidFill>
                  <a:srgbClr val="000000"/>
                </a:solidFill>
                <a:ea typeface="MS PGothic" charset="0"/>
                <a:cs typeface="MS PGothic" charset="0"/>
              </a:rPr>
              <a:t>Available to ALL Cigna Dental customers with qualifying condition(s)</a:t>
            </a:r>
            <a:endParaRPr lang="en-US" sz="1200" b="1" dirty="0">
              <a:solidFill>
                <a:srgbClr val="000000"/>
              </a:solidFill>
              <a:ea typeface="MS PGothic" charset="0"/>
              <a:cs typeface="MS PGothic" charset="0"/>
            </a:endParaRPr>
          </a:p>
        </p:txBody>
      </p:sp>
      <p:sp>
        <p:nvSpPr>
          <p:cNvPr id="29801" name="Text Box 103"/>
          <p:cNvSpPr txBox="1">
            <a:spLocks noChangeArrowheads="1"/>
          </p:cNvSpPr>
          <p:nvPr/>
        </p:nvSpPr>
        <p:spPr bwMode="auto">
          <a:xfrm>
            <a:off x="3366946" y="135977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1200" dirty="0">
                <a:solidFill>
                  <a:srgbClr val="000000"/>
                </a:solidFill>
                <a:ea typeface="MS PGothic" charset="0"/>
                <a:cs typeface="MS PGothic" charset="0"/>
              </a:rPr>
              <a:t>Articles on behavioral issues linked to oral health</a:t>
            </a:r>
            <a:endParaRPr lang="en-US" sz="1200" b="1" dirty="0">
              <a:solidFill>
                <a:srgbClr val="000000"/>
              </a:solidFill>
              <a:ea typeface="MS PGothic" charset="0"/>
              <a:cs typeface="MS PGothic" charset="0"/>
            </a:endParaRPr>
          </a:p>
        </p:txBody>
      </p:sp>
      <p:sp>
        <p:nvSpPr>
          <p:cNvPr id="29802" name="Text Box 103"/>
          <p:cNvSpPr txBox="1">
            <a:spLocks noChangeArrowheads="1"/>
          </p:cNvSpPr>
          <p:nvPr/>
        </p:nvSpPr>
        <p:spPr bwMode="auto">
          <a:xfrm>
            <a:off x="6019800" y="1359773"/>
            <a:ext cx="287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1200" dirty="0" smtClean="0">
                <a:ea typeface="MS PGothic" charset="0"/>
                <a:cs typeface="MS PGothic" charset="0"/>
              </a:rPr>
              <a:t>40</a:t>
            </a:r>
            <a:r>
              <a:rPr lang="en-US" sz="1200" dirty="0">
                <a:ea typeface="MS PGothic" charset="0"/>
                <a:cs typeface="MS PGothic" charset="0"/>
              </a:rPr>
              <a:t>% off* </a:t>
            </a:r>
            <a:r>
              <a:rPr lang="en-US" sz="1200" dirty="0">
                <a:solidFill>
                  <a:prstClr val="black"/>
                </a:solidFill>
                <a:ea typeface="MS PGothic" charset="0"/>
                <a:cs typeface="MS PGothic" charset="0"/>
              </a:rPr>
              <a:t>average retail prices on certain prescription dental products</a:t>
            </a:r>
            <a:r>
              <a:rPr lang="en-US" sz="1200" baseline="30000" dirty="0" smtClean="0">
                <a:solidFill>
                  <a:srgbClr val="000000"/>
                </a:solidFill>
                <a:ea typeface="MS PGothic" charset="0"/>
                <a:cs typeface="MS PGothic" charset="0"/>
              </a:rPr>
              <a:t>*</a:t>
            </a:r>
            <a:endParaRPr lang="en-US" sz="1200" strike="sngStrike" baseline="30000" dirty="0">
              <a:solidFill>
                <a:srgbClr val="000000"/>
              </a:solidFill>
              <a:ea typeface="MS PGothic" charset="0"/>
              <a:cs typeface="MS PGothic" charset="0"/>
            </a:endParaRPr>
          </a:p>
        </p:txBody>
      </p:sp>
      <p:sp>
        <p:nvSpPr>
          <p:cNvPr id="29803" name="Rectangle 20"/>
          <p:cNvSpPr>
            <a:spLocks noChangeArrowheads="1"/>
          </p:cNvSpPr>
          <p:nvPr/>
        </p:nvSpPr>
        <p:spPr bwMode="auto">
          <a:xfrm>
            <a:off x="541338" y="977185"/>
            <a:ext cx="2633662" cy="365125"/>
          </a:xfrm>
          <a:prstGeom prst="rect">
            <a:avLst/>
          </a:prstGeom>
          <a:solidFill>
            <a:srgbClr val="002850"/>
          </a:solidFill>
          <a:ln>
            <a:noFill/>
          </a:ln>
          <a:extLst/>
        </p:spPr>
        <p:txBody>
          <a:bodyPr anchor="ctr"/>
          <a:lstStyle/>
          <a:p>
            <a:r>
              <a:rPr lang="en-US" sz="1600" b="1" dirty="0">
                <a:solidFill>
                  <a:prstClr val="white"/>
                </a:solidFill>
                <a:ea typeface="MS PGothic" charset="0"/>
                <a:cs typeface="MS PGothic" charset="0"/>
              </a:rPr>
              <a:t>More programs</a:t>
            </a:r>
            <a:endParaRPr lang="en-US" sz="1600" dirty="0">
              <a:solidFill>
                <a:prstClr val="white"/>
              </a:solidFill>
              <a:ea typeface="MS PGothic" charset="0"/>
              <a:cs typeface="MS PGothic" charset="0"/>
            </a:endParaRPr>
          </a:p>
        </p:txBody>
      </p:sp>
      <p:sp>
        <p:nvSpPr>
          <p:cNvPr id="29805" name="Rectangle 20"/>
          <p:cNvSpPr>
            <a:spLocks noChangeArrowheads="1"/>
          </p:cNvSpPr>
          <p:nvPr/>
        </p:nvSpPr>
        <p:spPr bwMode="auto">
          <a:xfrm>
            <a:off x="3355974" y="977185"/>
            <a:ext cx="2491799" cy="365125"/>
          </a:xfrm>
          <a:prstGeom prst="rect">
            <a:avLst/>
          </a:prstGeom>
          <a:solidFill>
            <a:srgbClr val="00AAE0"/>
          </a:solidFill>
          <a:ln>
            <a:noFill/>
          </a:ln>
          <a:extLst/>
        </p:spPr>
        <p:txBody>
          <a:bodyPr anchor="ctr"/>
          <a:lstStyle/>
          <a:p>
            <a:r>
              <a:rPr lang="en-US" sz="1600" b="1" dirty="0">
                <a:solidFill>
                  <a:prstClr val="white"/>
                </a:solidFill>
                <a:ea typeface="MS PGothic" charset="0"/>
                <a:cs typeface="MS PGothic" charset="0"/>
              </a:rPr>
              <a:t>More wellness</a:t>
            </a:r>
            <a:endParaRPr lang="en-US" sz="1600" dirty="0">
              <a:solidFill>
                <a:prstClr val="white"/>
              </a:solidFill>
              <a:ea typeface="MS PGothic" charset="0"/>
              <a:cs typeface="MS PGothic" charset="0"/>
            </a:endParaRPr>
          </a:p>
        </p:txBody>
      </p:sp>
      <p:sp>
        <p:nvSpPr>
          <p:cNvPr id="22" name="Rectangle 21"/>
          <p:cNvSpPr/>
          <p:nvPr/>
        </p:nvSpPr>
        <p:spPr bwMode="auto">
          <a:xfrm>
            <a:off x="6019800" y="973201"/>
            <a:ext cx="2667000" cy="357187"/>
          </a:xfrm>
          <a:prstGeom prst="rect">
            <a:avLst/>
          </a:prstGeom>
          <a:solidFill>
            <a:srgbClr val="F4852D"/>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b="1" dirty="0">
                <a:solidFill>
                  <a:prstClr val="white"/>
                </a:solidFill>
                <a:ea typeface="MS PGothic" charset="0"/>
                <a:cs typeface="MS PGothic" charset="0"/>
              </a:rPr>
              <a:t>More discounts</a:t>
            </a:r>
            <a:endParaRPr lang="en-US" sz="1600" dirty="0">
              <a:solidFill>
                <a:prstClr val="white"/>
              </a:solidFill>
              <a:ea typeface="MS PGothic" charset="0"/>
              <a:cs typeface="MS PGothic" charset="0"/>
            </a:endParaRPr>
          </a:p>
        </p:txBody>
      </p:sp>
      <p:sp>
        <p:nvSpPr>
          <p:cNvPr id="29809" name="Rectangle 116"/>
          <p:cNvSpPr>
            <a:spLocks noChangeArrowheads="1"/>
          </p:cNvSpPr>
          <p:nvPr/>
        </p:nvSpPr>
        <p:spPr bwMode="auto">
          <a:xfrm>
            <a:off x="0" y="6115578"/>
            <a:ext cx="7011988"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0488" indent="-90488">
              <a:spcAft>
                <a:spcPts val="200"/>
              </a:spcAft>
            </a:pPr>
            <a:r>
              <a:rPr lang="en-US" sz="1000" dirty="0">
                <a:solidFill>
                  <a:srgbClr val="969696"/>
                </a:solidFill>
                <a:latin typeface="Arial Narrow" charset="0"/>
                <a:cs typeface="Arial Narrow" charset="0"/>
              </a:rPr>
              <a:t>* </a:t>
            </a:r>
            <a:r>
              <a:rPr lang="en-US" sz="1000" dirty="0" smtClean="0">
                <a:solidFill>
                  <a:srgbClr val="969696"/>
                </a:solidFill>
                <a:latin typeface="Arial Narrow" charset="0"/>
                <a:cs typeface="Arial Narrow" charset="0"/>
              </a:rPr>
              <a:t>Pharmacy </a:t>
            </a:r>
            <a:r>
              <a:rPr lang="en-US" sz="1000" dirty="0">
                <a:solidFill>
                  <a:srgbClr val="969696"/>
                </a:solidFill>
                <a:latin typeface="Arial Narrow" charset="0"/>
                <a:cs typeface="Arial Narrow" charset="0"/>
              </a:rPr>
              <a:t>discounts are available through Cigna Home Delivery Pharmacy only. </a:t>
            </a:r>
            <a:r>
              <a:rPr lang="en-US" sz="1000" b="1" dirty="0">
                <a:solidFill>
                  <a:srgbClr val="969696"/>
                </a:solidFill>
                <a:latin typeface="Arial Narrow" charset="0"/>
                <a:cs typeface="Arial Narrow" charset="0"/>
              </a:rPr>
              <a:t>This is a discount and is NOT insurance</a:t>
            </a:r>
            <a:r>
              <a:rPr lang="en-US" sz="1000" dirty="0">
                <a:solidFill>
                  <a:srgbClr val="969696"/>
                </a:solidFill>
                <a:latin typeface="Arial Narrow" charset="0"/>
                <a:cs typeface="Arial Narrow" charset="0"/>
              </a:rPr>
              <a:t>. This discount is separate from your dental benefits and you are required to pay the entire discounted </a:t>
            </a:r>
            <a:r>
              <a:rPr lang="en-US" sz="1000" dirty="0" smtClean="0">
                <a:solidFill>
                  <a:srgbClr val="969696"/>
                </a:solidFill>
                <a:latin typeface="Arial Narrow" charset="0"/>
                <a:cs typeface="Arial Narrow" charset="0"/>
              </a:rPr>
              <a:t>charge. Discount based on Cigna </a:t>
            </a:r>
            <a:r>
              <a:rPr lang="en-US" sz="1000" dirty="0">
                <a:solidFill>
                  <a:srgbClr val="969696"/>
                </a:solidFill>
                <a:latin typeface="Arial Narrow" charset="0"/>
                <a:cs typeface="Arial Narrow" charset="0"/>
              </a:rPr>
              <a:t>Pricing Analysis of National Average Wholesale Price and Customer Costs, June, 2014</a:t>
            </a:r>
            <a:r>
              <a:rPr lang="en-US" sz="1000" dirty="0" smtClean="0">
                <a:solidFill>
                  <a:srgbClr val="969696"/>
                </a:solidFill>
                <a:latin typeface="Arial Narrow" charset="0"/>
                <a:cs typeface="Arial Narrow" charset="0"/>
              </a:rPr>
              <a:t>. Actual discount will vary by product and location. </a:t>
            </a:r>
            <a:endParaRPr lang="en-US" sz="1000" dirty="0">
              <a:solidFill>
                <a:srgbClr val="969696"/>
              </a:solidFill>
              <a:latin typeface="Arial Narrow" charset="0"/>
              <a:cs typeface="Arial Narrow" charset="0"/>
            </a:endParaRPr>
          </a:p>
          <a:p>
            <a:pPr marL="90488" indent="-90488">
              <a:spcAft>
                <a:spcPts val="200"/>
              </a:spcAft>
            </a:pPr>
            <a:endParaRPr lang="en-US" sz="1000" dirty="0">
              <a:solidFill>
                <a:srgbClr val="7F7F7F"/>
              </a:solidFill>
              <a:latin typeface="Arial Narrow" charset="0"/>
              <a:ea typeface="MS PGothic" charset="0"/>
            </a:endParaRPr>
          </a:p>
        </p:txBody>
      </p:sp>
      <p:sp>
        <p:nvSpPr>
          <p:cNvPr id="2981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29811" name="Rectangle 1"/>
          <p:cNvSpPr>
            <a:spLocks noChangeArrowheads="1"/>
          </p:cNvSpPr>
          <p:nvPr/>
        </p:nvSpPr>
        <p:spPr bwMode="auto">
          <a:xfrm>
            <a:off x="546100" y="5745257"/>
            <a:ext cx="8140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smtClean="0"/>
              <a:t>For DPPO plans, reimbursement </a:t>
            </a:r>
            <a:r>
              <a:rPr lang="en-US" sz="1000" dirty="0"/>
              <a:t>under this program is subject to </a:t>
            </a:r>
            <a:r>
              <a:rPr lang="en-US" sz="1000" dirty="0" smtClean="0"/>
              <a:t>and applied to any </a:t>
            </a:r>
            <a:r>
              <a:rPr lang="en-US" sz="1000" dirty="0"/>
              <a:t>applicable plan year benefit </a:t>
            </a:r>
            <a:r>
              <a:rPr lang="en-US" sz="1000" dirty="0" smtClean="0"/>
              <a:t>maximums</a:t>
            </a:r>
            <a:r>
              <a:rPr lang="en-US" sz="1000" dirty="0" smtClean="0">
                <a:solidFill>
                  <a:prstClr val="black"/>
                </a:solidFill>
              </a:rPr>
              <a:t>. </a:t>
            </a:r>
            <a:endParaRPr lang="en-US" sz="1000" b="1" dirty="0">
              <a:solidFill>
                <a:prstClr val="black"/>
              </a:solidFill>
            </a:endParaRPr>
          </a:p>
        </p:txBody>
      </p:sp>
      <p:sp>
        <p:nvSpPr>
          <p:cNvPr id="29812" name="Rectangle 116"/>
          <p:cNvSpPr>
            <a:spLocks noChangeArrowheads="1"/>
          </p:cNvSpPr>
          <p:nvPr/>
        </p:nvSpPr>
        <p:spPr bwMode="auto">
          <a:xfrm>
            <a:off x="546100" y="5229320"/>
            <a:ext cx="3925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325" indent="-60325" defTabSz="914400"/>
            <a:r>
              <a:rPr lang="en-US" sz="800" dirty="0" smtClean="0">
                <a:solidFill>
                  <a:srgbClr val="7F7F7F"/>
                </a:solidFill>
                <a:latin typeface="Arial Narrow" charset="0"/>
                <a:ea typeface="MS PGothic" charset="0"/>
                <a:cs typeface="MS PGothic" charset="0"/>
              </a:rPr>
              <a:t>1. Four </a:t>
            </a:r>
            <a:r>
              <a:rPr lang="en-US" sz="800" dirty="0">
                <a:solidFill>
                  <a:srgbClr val="7F7F7F"/>
                </a:solidFill>
                <a:latin typeface="Arial Narrow" charset="0"/>
                <a:ea typeface="MS PGothic" charset="0"/>
                <a:cs typeface="MS PGothic" charset="0"/>
              </a:rPr>
              <a:t>times per year.</a:t>
            </a:r>
          </a:p>
          <a:p>
            <a:pPr marL="60325" indent="-60325" defTabSz="914400"/>
            <a:r>
              <a:rPr lang="en-US" sz="800" dirty="0" smtClean="0">
                <a:solidFill>
                  <a:srgbClr val="7F7F7F"/>
                </a:solidFill>
                <a:latin typeface="Arial Narrow" charset="0"/>
                <a:ea typeface="MS PGothic" charset="0"/>
                <a:cs typeface="MS PGothic" charset="0"/>
              </a:rPr>
              <a:t>2. One </a:t>
            </a:r>
            <a:r>
              <a:rPr lang="en-US" sz="800" dirty="0">
                <a:solidFill>
                  <a:srgbClr val="7F7F7F"/>
                </a:solidFill>
                <a:latin typeface="Arial Narrow" charset="0"/>
                <a:ea typeface="MS PGothic" charset="0"/>
                <a:cs typeface="MS PGothic" charset="0"/>
              </a:rPr>
              <a:t>additional evaluation</a:t>
            </a:r>
            <a:r>
              <a:rPr lang="en-US" sz="800" dirty="0" smtClean="0">
                <a:solidFill>
                  <a:srgbClr val="7F7F7F"/>
                </a:solidFill>
                <a:latin typeface="Arial Narrow" charset="0"/>
                <a:ea typeface="MS PGothic" charset="0"/>
                <a:cs typeface="MS PGothic" charset="0"/>
              </a:rPr>
              <a:t>.</a:t>
            </a:r>
          </a:p>
          <a:p>
            <a:pPr marL="60325" indent="-60325" defTabSz="914400"/>
            <a:r>
              <a:rPr lang="en-US" sz="800" dirty="0" smtClean="0">
                <a:solidFill>
                  <a:srgbClr val="7F7F7F"/>
                </a:solidFill>
                <a:latin typeface="Arial Narrow" charset="0"/>
                <a:ea typeface="MS PGothic" charset="0"/>
                <a:cs typeface="MS PGothic" charset="0"/>
              </a:rPr>
              <a:t>3. </a:t>
            </a:r>
            <a:r>
              <a:rPr lang="en-US" sz="800" dirty="0">
                <a:solidFill>
                  <a:srgbClr val="7F7F7F"/>
                </a:solidFill>
                <a:latin typeface="Arial Narrow" charset="0"/>
                <a:ea typeface="MS PGothic" charset="0"/>
                <a:cs typeface="MS PGothic" charset="0"/>
              </a:rPr>
              <a:t>One additional cleaning</a:t>
            </a:r>
          </a:p>
        </p:txBody>
      </p:sp>
      <p:sp>
        <p:nvSpPr>
          <p:cNvPr id="29813" name="Rectangle 116"/>
          <p:cNvSpPr>
            <a:spLocks noChangeArrowheads="1"/>
          </p:cNvSpPr>
          <p:nvPr/>
        </p:nvSpPr>
        <p:spPr bwMode="auto">
          <a:xfrm>
            <a:off x="4597400" y="5229320"/>
            <a:ext cx="3925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325" indent="-60325" defTabSz="914400"/>
            <a:r>
              <a:rPr lang="en-US" sz="800" dirty="0" smtClean="0">
                <a:solidFill>
                  <a:srgbClr val="7F7F7F"/>
                </a:solidFill>
                <a:latin typeface="Arial Narrow" charset="0"/>
                <a:ea typeface="MS PGothic" charset="0"/>
                <a:cs typeface="MS PGothic" charset="0"/>
              </a:rPr>
              <a:t>4. </a:t>
            </a:r>
            <a:r>
              <a:rPr lang="en-US" sz="800" dirty="0">
                <a:solidFill>
                  <a:srgbClr val="7F7F7F"/>
                </a:solidFill>
                <a:latin typeface="Arial Narrow" charset="0"/>
                <a:ea typeface="MS PGothic" charset="0"/>
                <a:cs typeface="MS PGothic" charset="0"/>
              </a:rPr>
              <a:t>No limitations.</a:t>
            </a:r>
          </a:p>
          <a:p>
            <a:pPr marL="60325" indent="-60325" defTabSz="914400"/>
            <a:r>
              <a:rPr lang="en-US" sz="800" dirty="0" smtClean="0">
                <a:solidFill>
                  <a:srgbClr val="7F7F7F"/>
                </a:solidFill>
                <a:latin typeface="Arial Narrow" charset="0"/>
                <a:ea typeface="MS PGothic" charset="0"/>
                <a:cs typeface="MS PGothic" charset="0"/>
              </a:rPr>
              <a:t>5. </a:t>
            </a:r>
            <a:r>
              <a:rPr lang="en-US" sz="800" dirty="0">
                <a:solidFill>
                  <a:srgbClr val="7F7F7F"/>
                </a:solidFill>
                <a:latin typeface="Arial Narrow" charset="0"/>
                <a:ea typeface="MS PGothic" charset="0"/>
                <a:cs typeface="MS PGothic" charset="0"/>
              </a:rPr>
              <a:t>Age limits removed, all other limitations apply.</a:t>
            </a:r>
          </a:p>
        </p:txBody>
      </p:sp>
      <p:grpSp>
        <p:nvGrpSpPr>
          <p:cNvPr id="16" name="Group 15"/>
          <p:cNvGrpSpPr/>
          <p:nvPr/>
        </p:nvGrpSpPr>
        <p:grpSpPr>
          <a:xfrm>
            <a:off x="8435731" y="94851"/>
            <a:ext cx="649336" cy="798491"/>
            <a:chOff x="9583069" y="6458754"/>
            <a:chExt cx="649336" cy="798491"/>
          </a:xfrm>
        </p:grpSpPr>
        <p:grpSp>
          <p:nvGrpSpPr>
            <p:cNvPr id="17" name="Group 16"/>
            <p:cNvGrpSpPr/>
            <p:nvPr/>
          </p:nvGrpSpPr>
          <p:grpSpPr>
            <a:xfrm>
              <a:off x="9583069" y="6458754"/>
              <a:ext cx="649336" cy="798491"/>
              <a:chOff x="9863196" y="4296594"/>
              <a:chExt cx="649336" cy="798491"/>
            </a:xfrm>
          </p:grpSpPr>
          <p:sp>
            <p:nvSpPr>
              <p:cNvPr id="19" name="Rectangle 18"/>
              <p:cNvSpPr/>
              <p:nvPr/>
            </p:nvSpPr>
            <p:spPr bwMode="auto">
              <a:xfrm rot="5400000">
                <a:off x="9952627" y="4297857"/>
                <a:ext cx="527807" cy="52528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 dirty="0">
                  <a:solidFill>
                    <a:srgbClr val="FFFFFF"/>
                  </a:solidFill>
                  <a:ea typeface="ＭＳ Ｐゴシック" charset="-128"/>
                </a:endParaRPr>
              </a:p>
            </p:txBody>
          </p:sp>
          <p:sp>
            <p:nvSpPr>
              <p:cNvPr id="20" name="TextBox 5"/>
              <p:cNvSpPr txBox="1">
                <a:spLocks noChangeArrowheads="1"/>
              </p:cNvSpPr>
              <p:nvPr/>
            </p:nvSpPr>
            <p:spPr bwMode="auto">
              <a:xfrm>
                <a:off x="9863196" y="4818086"/>
                <a:ext cx="6493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600">
                    <a:solidFill>
                      <a:schemeClr val="tx1"/>
                    </a:solidFill>
                    <a:latin typeface="Arial" charset="0"/>
                    <a:ea typeface="ＭＳ Ｐゴシック" charset="-128"/>
                    <a:cs typeface="ＭＳ Ｐゴシック" charset="-128"/>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600" b="1" dirty="0" smtClean="0"/>
                  <a:t>PROGRAMS </a:t>
                </a:r>
                <a:br>
                  <a:rPr lang="en-US" altLang="en-US" sz="600" b="1" dirty="0" smtClean="0"/>
                </a:br>
                <a:r>
                  <a:rPr lang="en-US" altLang="en-US" sz="600" b="1" dirty="0" smtClean="0"/>
                  <a:t>&amp; SERVICES</a:t>
                </a:r>
                <a:endParaRPr lang="en-US" altLang="en-US" sz="600" b="1" dirty="0"/>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6776" y="6544560"/>
              <a:ext cx="324181" cy="3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604247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3"/>
          <p:cNvSpPr>
            <a:spLocks noGrp="1" noChangeArrowheads="1"/>
          </p:cNvSpPr>
          <p:nvPr>
            <p:ph type="title"/>
          </p:nvPr>
        </p:nvSpPr>
        <p:spPr/>
        <p:txBody>
          <a:bodyPr/>
          <a:lstStyle/>
          <a:p>
            <a:pPr eaLnBrk="1" hangingPunct="1"/>
            <a:r>
              <a:rPr lang="en-US" dirty="0" smtClean="0">
                <a:latin typeface="Arial" charset="0"/>
                <a:ea typeface="MS PGothic" charset="0"/>
              </a:rPr>
              <a:t>More than just dental benefits</a:t>
            </a:r>
            <a:endParaRPr lang="en-US" dirty="0">
              <a:latin typeface="Arial" charset="0"/>
              <a:ea typeface="MS PGothic" charset="0"/>
            </a:endParaRPr>
          </a:p>
        </p:txBody>
      </p:sp>
      <p:sp>
        <p:nvSpPr>
          <p:cNvPr id="808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D89789E5-D0FA-754F-BBDC-5C121DA7599D}" type="slidenum">
              <a:rPr lang="en-US" sz="1000">
                <a:solidFill>
                  <a:srgbClr val="999999"/>
                </a:solidFill>
                <a:ea typeface="MS PGothic" charset="0"/>
                <a:cs typeface="MS PGothic" charset="0"/>
              </a:rPr>
              <a:pPr eaLnBrk="1" hangingPunct="1"/>
              <a:t>11</a:t>
            </a:fld>
            <a:endParaRPr lang="en-US" sz="1000">
              <a:solidFill>
                <a:srgbClr val="999999"/>
              </a:solidFill>
              <a:ea typeface="MS PGothic" charset="0"/>
              <a:cs typeface="MS PGothic" charset="0"/>
            </a:endParaRPr>
          </a:p>
        </p:txBody>
      </p:sp>
      <p:sp>
        <p:nvSpPr>
          <p:cNvPr id="808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31770" name="Rectangle 10"/>
          <p:cNvSpPr txBox="1">
            <a:spLocks noGrp="1" noChangeArrowheads="1"/>
          </p:cNvSpPr>
          <p:nvPr/>
        </p:nvSpPr>
        <p:spPr bwMode="auto">
          <a:xfrm>
            <a:off x="5830" y="6330308"/>
            <a:ext cx="6531447" cy="3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9063" indent="-119063"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indent="0">
              <a:spcBef>
                <a:spcPts val="0"/>
              </a:spcBef>
              <a:defRPr/>
            </a:pPr>
            <a:r>
              <a:rPr lang="en-US" sz="1000" dirty="0" smtClean="0">
                <a:solidFill>
                  <a:srgbClr val="969696"/>
                </a:solidFill>
                <a:latin typeface="Arial Narrow"/>
                <a:cs typeface="Arial Narrow"/>
              </a:rPr>
              <a:t>** Cigna’</a:t>
            </a:r>
            <a:r>
              <a:rPr lang="en-US" altLang="ja-JP" sz="1000" dirty="0" smtClean="0">
                <a:solidFill>
                  <a:srgbClr val="969696"/>
                </a:solidFill>
                <a:latin typeface="Arial Narrow"/>
                <a:cs typeface="Arial Narrow"/>
              </a:rPr>
              <a:t>s </a:t>
            </a:r>
            <a:r>
              <a:rPr lang="en-US" altLang="ja-JP" sz="1000" dirty="0">
                <a:solidFill>
                  <a:srgbClr val="969696"/>
                </a:solidFill>
                <a:latin typeface="Arial Narrow"/>
                <a:cs typeface="Arial Narrow"/>
              </a:rPr>
              <a:t>i</a:t>
            </a:r>
            <a:r>
              <a:rPr lang="en-US" altLang="ja-JP" sz="1000" dirty="0" smtClean="0">
                <a:solidFill>
                  <a:srgbClr val="969696"/>
                </a:solidFill>
                <a:latin typeface="Arial Narrow"/>
                <a:cs typeface="Arial Narrow"/>
              </a:rPr>
              <a:t>dentity </a:t>
            </a:r>
            <a:r>
              <a:rPr lang="en-US" altLang="ja-JP" sz="1000" dirty="0">
                <a:solidFill>
                  <a:srgbClr val="969696"/>
                </a:solidFill>
                <a:latin typeface="Arial Narrow"/>
                <a:cs typeface="Arial Narrow"/>
              </a:rPr>
              <a:t>t</a:t>
            </a:r>
            <a:r>
              <a:rPr lang="en-US" altLang="ja-JP" sz="1000" dirty="0" smtClean="0">
                <a:solidFill>
                  <a:srgbClr val="969696"/>
                </a:solidFill>
                <a:latin typeface="Arial Narrow"/>
                <a:cs typeface="Arial Narrow"/>
              </a:rPr>
              <a:t>heft </a:t>
            </a:r>
            <a:r>
              <a:rPr lang="en-US" altLang="ja-JP" sz="1000" dirty="0">
                <a:solidFill>
                  <a:srgbClr val="969696"/>
                </a:solidFill>
                <a:latin typeface="Arial Narrow"/>
                <a:cs typeface="Arial Narrow"/>
              </a:rPr>
              <a:t>services are provided under a contract with Europ Assistance USA. Full terms are contained in </a:t>
            </a:r>
            <a:r>
              <a:rPr lang="en-US" altLang="ja-JP" sz="1000" dirty="0" smtClean="0">
                <a:solidFill>
                  <a:srgbClr val="969696"/>
                </a:solidFill>
                <a:latin typeface="Arial Narrow"/>
                <a:cs typeface="Arial Narrow"/>
              </a:rPr>
              <a:t>Cigna’s </a:t>
            </a:r>
            <a:r>
              <a:rPr lang="en-US" altLang="ja-JP" sz="1000" dirty="0">
                <a:solidFill>
                  <a:srgbClr val="969696"/>
                </a:solidFill>
                <a:latin typeface="Arial Narrow"/>
                <a:cs typeface="Arial Narrow"/>
              </a:rPr>
              <a:t>Identity Theft Program service agreement. </a:t>
            </a:r>
            <a:r>
              <a:rPr lang="en-US" altLang="ja-JP" sz="1000" b="1" dirty="0">
                <a:solidFill>
                  <a:srgbClr val="969696"/>
                </a:solidFill>
                <a:latin typeface="Arial Narrow"/>
                <a:cs typeface="Arial Narrow"/>
              </a:rPr>
              <a:t>This program is NOT insurance and does not provide reimbursement for financial losses</a:t>
            </a:r>
            <a:r>
              <a:rPr lang="en-US" altLang="ja-JP" sz="1000" b="1" dirty="0" smtClean="0">
                <a:solidFill>
                  <a:srgbClr val="969696"/>
                </a:solidFill>
                <a:latin typeface="Arial Narrow"/>
                <a:cs typeface="Arial Narrow"/>
              </a:rPr>
              <a:t>.</a:t>
            </a:r>
            <a:endParaRPr lang="en-US" altLang="ja-JP" sz="1000" dirty="0">
              <a:solidFill>
                <a:srgbClr val="969696"/>
              </a:solidFill>
              <a:latin typeface="Arial Narrow"/>
              <a:cs typeface="Arial Narrow"/>
            </a:endParaRPr>
          </a:p>
          <a:p>
            <a:pPr marL="0" indent="0">
              <a:spcBef>
                <a:spcPts val="0"/>
              </a:spcBef>
              <a:buFontTx/>
              <a:buChar char="•"/>
              <a:defRPr/>
            </a:pPr>
            <a:endParaRPr lang="en-US" altLang="en-US" sz="1000" b="1" dirty="0">
              <a:solidFill>
                <a:srgbClr val="969696"/>
              </a:solidFill>
              <a:latin typeface="Arial Narrow" pitchFamily="34" charset="0"/>
            </a:endParaRPr>
          </a:p>
        </p:txBody>
      </p:sp>
      <p:sp>
        <p:nvSpPr>
          <p:cNvPr id="8" name="TextBox 7"/>
          <p:cNvSpPr txBox="1"/>
          <p:nvPr/>
        </p:nvSpPr>
        <p:spPr>
          <a:xfrm>
            <a:off x="0" y="5705875"/>
            <a:ext cx="6537278" cy="707886"/>
          </a:xfrm>
          <a:prstGeom prst="rect">
            <a:avLst/>
          </a:prstGeom>
          <a:noFill/>
        </p:spPr>
        <p:txBody>
          <a:bodyPr wrap="square" rtlCol="0">
            <a:spAutoFit/>
          </a:bodyPr>
          <a:lstStyle/>
          <a:p>
            <a:r>
              <a:rPr lang="en-US" sz="1000" dirty="0" smtClean="0">
                <a:solidFill>
                  <a:srgbClr val="969696"/>
                </a:solidFill>
                <a:latin typeface="Arial Narrow"/>
                <a:cs typeface="Arial Narrow"/>
              </a:rPr>
              <a:t>*Healthy </a:t>
            </a:r>
            <a:r>
              <a:rPr lang="en-US" sz="1000" dirty="0">
                <a:solidFill>
                  <a:srgbClr val="969696"/>
                </a:solidFill>
                <a:latin typeface="Arial Narrow"/>
                <a:cs typeface="Arial Narrow"/>
              </a:rPr>
              <a:t>Rewards is a discount program and is separate from your dental benefits. If your plan includes coverage for any of the services offered through Healthy Rewards, this program is in addition to, not instead of, your plan benefits. Some Healthy Rewards programs are not available in all states and may be discontinued at any time. </a:t>
            </a:r>
            <a:r>
              <a:rPr lang="en-US" sz="1000" b="1" dirty="0">
                <a:solidFill>
                  <a:srgbClr val="969696"/>
                </a:solidFill>
                <a:latin typeface="Arial Narrow"/>
                <a:cs typeface="Arial Narrow"/>
              </a:rPr>
              <a:t>A discount program is NOT insurance, and you must pay the entire discounted charge. </a:t>
            </a:r>
          </a:p>
        </p:txBody>
      </p:sp>
      <p:grpSp>
        <p:nvGrpSpPr>
          <p:cNvPr id="25" name="Group 24"/>
          <p:cNvGrpSpPr/>
          <p:nvPr/>
        </p:nvGrpSpPr>
        <p:grpSpPr>
          <a:xfrm>
            <a:off x="8435731" y="94851"/>
            <a:ext cx="649336" cy="798491"/>
            <a:chOff x="9583069" y="6458754"/>
            <a:chExt cx="649336" cy="798491"/>
          </a:xfrm>
        </p:grpSpPr>
        <p:grpSp>
          <p:nvGrpSpPr>
            <p:cNvPr id="26" name="Group 25"/>
            <p:cNvGrpSpPr/>
            <p:nvPr/>
          </p:nvGrpSpPr>
          <p:grpSpPr>
            <a:xfrm>
              <a:off x="9583069" y="6458754"/>
              <a:ext cx="649336" cy="798491"/>
              <a:chOff x="9863196" y="4296594"/>
              <a:chExt cx="649336" cy="798491"/>
            </a:xfrm>
          </p:grpSpPr>
          <p:sp>
            <p:nvSpPr>
              <p:cNvPr id="28" name="Rectangle 27"/>
              <p:cNvSpPr/>
              <p:nvPr/>
            </p:nvSpPr>
            <p:spPr bwMode="auto">
              <a:xfrm rot="5400000">
                <a:off x="9952627" y="4297857"/>
                <a:ext cx="527807" cy="52528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 dirty="0">
                  <a:solidFill>
                    <a:srgbClr val="FFFFFF"/>
                  </a:solidFill>
                  <a:ea typeface="ＭＳ Ｐゴシック" charset="-128"/>
                </a:endParaRPr>
              </a:p>
            </p:txBody>
          </p:sp>
          <p:sp>
            <p:nvSpPr>
              <p:cNvPr id="29" name="TextBox 5"/>
              <p:cNvSpPr txBox="1">
                <a:spLocks noChangeArrowheads="1"/>
              </p:cNvSpPr>
              <p:nvPr/>
            </p:nvSpPr>
            <p:spPr bwMode="auto">
              <a:xfrm>
                <a:off x="9863196" y="4818086"/>
                <a:ext cx="6493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600">
                    <a:solidFill>
                      <a:schemeClr val="tx1"/>
                    </a:solidFill>
                    <a:latin typeface="Arial" charset="0"/>
                    <a:ea typeface="ＭＳ Ｐゴシック" charset="-128"/>
                    <a:cs typeface="ＭＳ Ｐゴシック" charset="-128"/>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600" b="1" dirty="0" smtClean="0"/>
                  <a:t>PROGRAMS </a:t>
                </a:r>
                <a:br>
                  <a:rPr lang="en-US" altLang="en-US" sz="600" b="1" dirty="0" smtClean="0"/>
                </a:br>
                <a:r>
                  <a:rPr lang="en-US" altLang="en-US" sz="600" b="1" dirty="0" smtClean="0"/>
                  <a:t>&amp; SERVICES</a:t>
                </a:r>
                <a:endParaRPr lang="en-US" altLang="en-US" sz="600" b="1" dirty="0"/>
              </a:p>
            </p:txBody>
          </p:sp>
        </p:grpSp>
        <p:pic>
          <p:nvPicPr>
            <p:cNvPr id="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6776" y="6544560"/>
              <a:ext cx="324181" cy="3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38"/>
          <p:cNvGrpSpPr/>
          <p:nvPr/>
        </p:nvGrpSpPr>
        <p:grpSpPr>
          <a:xfrm>
            <a:off x="550326" y="1350714"/>
            <a:ext cx="2489916" cy="2795870"/>
            <a:chOff x="0" y="1600200"/>
            <a:chExt cx="1610476" cy="1332881"/>
          </a:xfrm>
          <a:solidFill>
            <a:srgbClr val="39B44A"/>
          </a:solidFill>
        </p:grpSpPr>
        <p:sp>
          <p:nvSpPr>
            <p:cNvPr id="40" name="Rectangle 39"/>
            <p:cNvSpPr/>
            <p:nvPr/>
          </p:nvSpPr>
          <p:spPr>
            <a:xfrm>
              <a:off x="0" y="1600200"/>
              <a:ext cx="1610476" cy="11701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645874" y="2765325"/>
              <a:ext cx="348617" cy="16775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itle 1"/>
          <p:cNvSpPr txBox="1">
            <a:spLocks/>
          </p:cNvSpPr>
          <p:nvPr/>
        </p:nvSpPr>
        <p:spPr bwMode="auto">
          <a:xfrm>
            <a:off x="659313" y="1576575"/>
            <a:ext cx="2344567" cy="24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pPr>
              <a:defRPr/>
            </a:pPr>
            <a:r>
              <a:rPr lang="en-US" sz="2400" dirty="0">
                <a:solidFill>
                  <a:srgbClr val="FFFFFF"/>
                </a:solidFill>
                <a:cs typeface="Arial" charset="0"/>
              </a:rPr>
              <a:t>Cigna </a:t>
            </a:r>
            <a:r>
              <a:rPr lang="en-US" sz="2400" dirty="0" smtClean="0">
                <a:solidFill>
                  <a:srgbClr val="FFFFFF"/>
                </a:solidFill>
                <a:cs typeface="Arial" charset="0"/>
              </a:rPr>
              <a:t/>
            </a:r>
            <a:br>
              <a:rPr lang="en-US" sz="2400" dirty="0" smtClean="0">
                <a:solidFill>
                  <a:srgbClr val="FFFFFF"/>
                </a:solidFill>
                <a:cs typeface="Arial" charset="0"/>
              </a:rPr>
            </a:br>
            <a:r>
              <a:rPr lang="en-US" sz="2400" dirty="0" smtClean="0">
                <a:solidFill>
                  <a:srgbClr val="FFFFFF"/>
                </a:solidFill>
                <a:cs typeface="Arial" charset="0"/>
              </a:rPr>
              <a:t>Healthy </a:t>
            </a:r>
            <a:r>
              <a:rPr lang="en-US" sz="2400" dirty="0">
                <a:solidFill>
                  <a:srgbClr val="FFFFFF"/>
                </a:solidFill>
                <a:cs typeface="Arial" charset="0"/>
              </a:rPr>
              <a:t>Rewards</a:t>
            </a:r>
            <a:r>
              <a:rPr lang="en-US" sz="2400" baseline="30000" dirty="0" smtClean="0">
                <a:solidFill>
                  <a:srgbClr val="FFFFFF"/>
                </a:solidFill>
                <a:cs typeface="Arial" charset="0"/>
              </a:rPr>
              <a:t>®</a:t>
            </a:r>
            <a:r>
              <a:rPr lang="en-US" sz="2400" dirty="0" smtClean="0">
                <a:solidFill>
                  <a:schemeClr val="bg1"/>
                </a:solidFill>
                <a:cs typeface="Arial" charset="0"/>
              </a:rPr>
              <a:t>*</a:t>
            </a:r>
            <a:r>
              <a:rPr lang="en-US" sz="2400" dirty="0" smtClean="0">
                <a:solidFill>
                  <a:srgbClr val="FFFFFF"/>
                </a:solidFill>
                <a:cs typeface="Arial" charset="0"/>
              </a:rPr>
              <a:t> </a:t>
            </a:r>
            <a:endParaRPr lang="en-US" sz="2400" dirty="0">
              <a:solidFill>
                <a:srgbClr val="FFFFFF"/>
              </a:solidFill>
              <a:cs typeface="Arial" charset="0"/>
            </a:endParaRPr>
          </a:p>
        </p:txBody>
      </p:sp>
      <p:sp>
        <p:nvSpPr>
          <p:cNvPr id="43" name="Title 1"/>
          <p:cNvSpPr txBox="1">
            <a:spLocks/>
          </p:cNvSpPr>
          <p:nvPr/>
        </p:nvSpPr>
        <p:spPr bwMode="auto">
          <a:xfrm>
            <a:off x="452438" y="4195135"/>
            <a:ext cx="2761944" cy="111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pPr>
              <a:defRPr/>
            </a:pPr>
            <a:r>
              <a:rPr lang="en-US" sz="1400" b="0" dirty="0">
                <a:solidFill>
                  <a:schemeClr val="tx1"/>
                </a:solidFill>
                <a:cs typeface="Arial" charset="0"/>
              </a:rPr>
              <a:t>Cigna Healthy Rewards</a:t>
            </a:r>
            <a:r>
              <a:rPr lang="en-US" sz="1400" b="0" baseline="30000" dirty="0">
                <a:solidFill>
                  <a:schemeClr val="tx1"/>
                </a:solidFill>
                <a:cs typeface="Arial" charset="0"/>
              </a:rPr>
              <a:t>®</a:t>
            </a:r>
            <a:r>
              <a:rPr lang="en-US" sz="1400" b="0" dirty="0">
                <a:solidFill>
                  <a:schemeClr val="tx1"/>
                </a:solidFill>
                <a:cs typeface="Arial" charset="0"/>
              </a:rPr>
              <a:t> </a:t>
            </a:r>
          </a:p>
          <a:p>
            <a:pPr>
              <a:defRPr/>
            </a:pPr>
            <a:r>
              <a:rPr lang="en-US" sz="1400" b="0" dirty="0">
                <a:solidFill>
                  <a:schemeClr val="tx1"/>
                </a:solidFill>
                <a:cs typeface="Arial" charset="0"/>
              </a:rPr>
              <a:t>Discounts on a full range of health and wellness programs and services</a:t>
            </a:r>
          </a:p>
        </p:txBody>
      </p:sp>
      <p:grpSp>
        <p:nvGrpSpPr>
          <p:cNvPr id="44" name="Group 43"/>
          <p:cNvGrpSpPr/>
          <p:nvPr/>
        </p:nvGrpSpPr>
        <p:grpSpPr>
          <a:xfrm>
            <a:off x="3327908" y="1350714"/>
            <a:ext cx="2489916" cy="2795870"/>
            <a:chOff x="0" y="1600200"/>
            <a:chExt cx="1610476" cy="1332881"/>
          </a:xfrm>
          <a:solidFill>
            <a:srgbClr val="F0B434"/>
          </a:solidFill>
        </p:grpSpPr>
        <p:sp>
          <p:nvSpPr>
            <p:cNvPr id="45" name="Rectangle 44"/>
            <p:cNvSpPr/>
            <p:nvPr/>
          </p:nvSpPr>
          <p:spPr>
            <a:xfrm>
              <a:off x="0" y="1600200"/>
              <a:ext cx="1610476" cy="11701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Isosceles Triangle 45"/>
            <p:cNvSpPr/>
            <p:nvPr/>
          </p:nvSpPr>
          <p:spPr>
            <a:xfrm rot="10800000">
              <a:off x="645874" y="2765325"/>
              <a:ext cx="348617" cy="16775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itle 1"/>
          <p:cNvSpPr txBox="1">
            <a:spLocks/>
          </p:cNvSpPr>
          <p:nvPr/>
        </p:nvSpPr>
        <p:spPr bwMode="auto">
          <a:xfrm>
            <a:off x="3436895" y="1576575"/>
            <a:ext cx="2344567" cy="24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pPr>
              <a:spcAft>
                <a:spcPts val="600"/>
              </a:spcAft>
              <a:buClr>
                <a:srgbClr val="0067AC"/>
              </a:buClr>
              <a:buSzPct val="80000"/>
              <a:defRPr/>
            </a:pPr>
            <a:r>
              <a:rPr lang="en-US" sz="2400" dirty="0" smtClean="0">
                <a:solidFill>
                  <a:schemeClr val="bg1"/>
                </a:solidFill>
                <a:cs typeface="Arial" charset="0"/>
              </a:rPr>
              <a:t>Identity Theft </a:t>
            </a:r>
            <a:r>
              <a:rPr lang="en-US" sz="2400" dirty="0">
                <a:solidFill>
                  <a:schemeClr val="bg1"/>
                </a:solidFill>
                <a:cs typeface="Arial" charset="0"/>
              </a:rPr>
              <a:t>Resolution Services</a:t>
            </a:r>
            <a:r>
              <a:rPr lang="en-US" sz="2400" dirty="0" smtClean="0">
                <a:solidFill>
                  <a:schemeClr val="bg1"/>
                </a:solidFill>
                <a:cs typeface="Arial" charset="0"/>
              </a:rPr>
              <a:t>*</a:t>
            </a:r>
            <a:r>
              <a:rPr lang="en-US" sz="2400" dirty="0" smtClean="0">
                <a:solidFill>
                  <a:srgbClr val="FFFFFF"/>
                </a:solidFill>
                <a:cs typeface="Arial" charset="0"/>
              </a:rPr>
              <a:t>*</a:t>
            </a:r>
            <a:endParaRPr lang="en-US" sz="2400" dirty="0">
              <a:solidFill>
                <a:srgbClr val="FFFFFF"/>
              </a:solidFill>
              <a:cs typeface="Arial" charset="0"/>
            </a:endParaRPr>
          </a:p>
        </p:txBody>
      </p:sp>
      <p:sp>
        <p:nvSpPr>
          <p:cNvPr id="48" name="Title 1"/>
          <p:cNvSpPr txBox="1">
            <a:spLocks/>
          </p:cNvSpPr>
          <p:nvPr/>
        </p:nvSpPr>
        <p:spPr bwMode="auto">
          <a:xfrm>
            <a:off x="3230020" y="4195135"/>
            <a:ext cx="2761944" cy="111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pPr>
              <a:spcAft>
                <a:spcPts val="600"/>
              </a:spcAft>
              <a:buClr>
                <a:srgbClr val="0067AC"/>
              </a:buClr>
              <a:buSzPct val="80000"/>
              <a:defRPr/>
            </a:pPr>
            <a:r>
              <a:rPr lang="en-US" sz="1400" b="0" dirty="0" smtClean="0">
                <a:solidFill>
                  <a:srgbClr val="000000"/>
                </a:solidFill>
                <a:cs typeface="Arial" charset="0"/>
              </a:rPr>
              <a:t>For DHMO customers, help </a:t>
            </a:r>
            <a:r>
              <a:rPr lang="en-US" sz="1400" b="0" dirty="0">
                <a:solidFill>
                  <a:srgbClr val="000000"/>
                </a:solidFill>
                <a:cs typeface="Arial" charset="0"/>
              </a:rPr>
              <a:t>with critical issues like credit card fraud, or financial and/or medical identity theft</a:t>
            </a:r>
          </a:p>
        </p:txBody>
      </p:sp>
      <p:grpSp>
        <p:nvGrpSpPr>
          <p:cNvPr id="24" name="Group 23"/>
          <p:cNvGrpSpPr/>
          <p:nvPr/>
        </p:nvGrpSpPr>
        <p:grpSpPr>
          <a:xfrm>
            <a:off x="6139614" y="1350714"/>
            <a:ext cx="2489916" cy="2795870"/>
            <a:chOff x="0" y="1600200"/>
            <a:chExt cx="1610476" cy="1332881"/>
          </a:xfrm>
          <a:solidFill>
            <a:srgbClr val="F0B434"/>
          </a:solidFill>
        </p:grpSpPr>
        <p:sp>
          <p:nvSpPr>
            <p:cNvPr id="30" name="Rectangle 29"/>
            <p:cNvSpPr/>
            <p:nvPr/>
          </p:nvSpPr>
          <p:spPr>
            <a:xfrm>
              <a:off x="0" y="1600200"/>
              <a:ext cx="1610476" cy="1170150"/>
            </a:xfrm>
            <a:prstGeom prst="rect">
              <a:avLst/>
            </a:prstGeom>
            <a:solidFill>
              <a:srgbClr val="E352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rot="10800000">
              <a:off x="645874" y="2765325"/>
              <a:ext cx="348617" cy="167756"/>
            </a:xfrm>
            <a:prstGeom prst="triangle">
              <a:avLst/>
            </a:prstGeom>
            <a:solidFill>
              <a:srgbClr val="E352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itle 1"/>
          <p:cNvSpPr txBox="1">
            <a:spLocks/>
          </p:cNvSpPr>
          <p:nvPr/>
        </p:nvSpPr>
        <p:spPr bwMode="auto">
          <a:xfrm>
            <a:off x="6248601" y="1576575"/>
            <a:ext cx="2344567" cy="24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pPr>
              <a:spcAft>
                <a:spcPts val="600"/>
              </a:spcAft>
              <a:buClr>
                <a:srgbClr val="0067AC"/>
              </a:buClr>
              <a:buSzPct val="80000"/>
              <a:defRPr/>
            </a:pPr>
            <a:r>
              <a:rPr lang="en-US" sz="2400" dirty="0" smtClean="0">
                <a:solidFill>
                  <a:schemeClr val="bg1"/>
                </a:solidFill>
                <a:cs typeface="Arial" charset="0"/>
              </a:rPr>
              <a:t>Dental Information Line</a:t>
            </a:r>
            <a:endParaRPr lang="en-US" sz="2400" dirty="0">
              <a:solidFill>
                <a:srgbClr val="FFFFFF"/>
              </a:solidFill>
              <a:cs typeface="Arial" charset="0"/>
            </a:endParaRPr>
          </a:p>
        </p:txBody>
      </p:sp>
      <p:sp>
        <p:nvSpPr>
          <p:cNvPr id="33" name="Title 1"/>
          <p:cNvSpPr txBox="1">
            <a:spLocks/>
          </p:cNvSpPr>
          <p:nvPr/>
        </p:nvSpPr>
        <p:spPr bwMode="auto">
          <a:xfrm>
            <a:off x="6041725" y="4195135"/>
            <a:ext cx="3009982" cy="111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pPr>
              <a:spcAft>
                <a:spcPts val="600"/>
              </a:spcAft>
              <a:buClr>
                <a:srgbClr val="0067AC"/>
              </a:buClr>
              <a:buSzPct val="80000"/>
              <a:defRPr/>
            </a:pPr>
            <a:r>
              <a:rPr lang="en-US" sz="1400" b="0" dirty="0" smtClean="0">
                <a:solidFill>
                  <a:srgbClr val="000000"/>
                </a:solidFill>
                <a:ea typeface="Lucida Grande"/>
              </a:rPr>
              <a:t>24/7 access to trained professionals who can help answer your questions about dental treatment and clinical symptoms</a:t>
            </a:r>
            <a:endParaRPr lang="en-US" sz="1400" b="0" dirty="0">
              <a:solidFill>
                <a:srgbClr val="000000"/>
              </a:solidFill>
            </a:endParaRPr>
          </a:p>
        </p:txBody>
      </p:sp>
    </p:spTree>
    <p:extLst>
      <p:ext uri="{BB962C8B-B14F-4D97-AF65-F5344CB8AC3E}">
        <p14:creationId xmlns:p14="http://schemas.microsoft.com/office/powerpoint/2010/main" val="34286865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4507960"/>
            <a:ext cx="7696200" cy="1404938"/>
          </a:xfrm>
        </p:spPr>
        <p:txBody>
          <a:bodyPr/>
          <a:lstStyle/>
          <a:p>
            <a:r>
              <a:rPr lang="en-US" sz="3800" b="1" dirty="0" smtClean="0"/>
              <a:t>WE’RE HERE FOR YOU</a:t>
            </a:r>
          </a:p>
          <a:p>
            <a:r>
              <a:rPr lang="en-US" dirty="0" smtClean="0"/>
              <a:t>Tools and resources</a:t>
            </a:r>
            <a:endParaRPr lang="en-US" dirty="0"/>
          </a:p>
        </p:txBody>
      </p:sp>
      <p:sp>
        <p:nvSpPr>
          <p:cNvPr id="4" name="Slide Number Placeholder 3"/>
          <p:cNvSpPr>
            <a:spLocks noGrp="1"/>
          </p:cNvSpPr>
          <p:nvPr>
            <p:ph type="sldNum" sz="quarter" idx="10"/>
          </p:nvPr>
        </p:nvSpPr>
        <p:spPr/>
        <p:txBody>
          <a:bodyPr/>
          <a:lstStyle/>
          <a:p>
            <a:fld id="{C8C01F01-A601-4FE5-8E71-6675F782C625}" type="slidenum">
              <a:rPr lang="en-US" altLang="en-US" smtClean="0"/>
              <a:pPr/>
              <a:t>12</a:t>
            </a:fld>
            <a:endParaRPr lang="en-US" altLang="en-US"/>
          </a:p>
        </p:txBody>
      </p:sp>
      <p:sp>
        <p:nvSpPr>
          <p:cNvPr id="5" name="Footer Placeholder 4"/>
          <p:cNvSpPr>
            <a:spLocks noGrp="1"/>
          </p:cNvSpPr>
          <p:nvPr>
            <p:ph type="ftr" sz="quarter" idx="11"/>
          </p:nvPr>
        </p:nvSpPr>
        <p:spPr/>
        <p:txBody>
          <a:bodyPr/>
          <a:lstStyle/>
          <a:p>
            <a:r>
              <a:rPr lang="en-US" altLang="en-US" dirty="0" smtClean="0"/>
              <a:t>Confidential, unpublished property of Cigna. Do not duplicate or distribute. Use and distribution limited solely to authorized personnel. © 2016 Cigna</a:t>
            </a:r>
            <a:endParaRPr lang="en-US" altLang="en-US" dirty="0"/>
          </a:p>
        </p:txBody>
      </p:sp>
      <p:pic>
        <p:nvPicPr>
          <p:cNvPr id="2" name="Picture 1" descr="113874854web.jpg"/>
          <p:cNvPicPr>
            <a:picLocks noChangeAspect="1"/>
          </p:cNvPicPr>
          <p:nvPr/>
        </p:nvPicPr>
        <p:blipFill rotWithShape="1">
          <a:blip r:embed="rId3">
            <a:extLst>
              <a:ext uri="{28A0092B-C50C-407E-A947-70E740481C1C}">
                <a14:useLocalDpi xmlns:a14="http://schemas.microsoft.com/office/drawing/2010/main" val="0"/>
              </a:ext>
            </a:extLst>
          </a:blip>
          <a:srcRect t="18285" b="9326"/>
          <a:stretch/>
        </p:blipFill>
        <p:spPr>
          <a:xfrm>
            <a:off x="0" y="1"/>
            <a:ext cx="9144000" cy="4412874"/>
          </a:xfrm>
          <a:prstGeom prst="rect">
            <a:avLst/>
          </a:prstGeom>
        </p:spPr>
      </p:pic>
    </p:spTree>
    <p:extLst>
      <p:ext uri="{BB962C8B-B14F-4D97-AF65-F5344CB8AC3E}">
        <p14:creationId xmlns:p14="http://schemas.microsoft.com/office/powerpoint/2010/main" val="156282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8141" y="1004575"/>
            <a:ext cx="9152142" cy="1075932"/>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9219" name="Content Placeholder 20"/>
          <p:cNvSpPr>
            <a:spLocks noGrp="1"/>
          </p:cNvSpPr>
          <p:nvPr>
            <p:ph idx="1"/>
          </p:nvPr>
        </p:nvSpPr>
        <p:spPr>
          <a:xfrm>
            <a:off x="446265" y="2067277"/>
            <a:ext cx="8064955" cy="1463886"/>
          </a:xfrm>
        </p:spPr>
        <p:txBody>
          <a:bodyPr/>
          <a:lstStyle/>
          <a:p>
            <a:pPr marL="137160" indent="-137160">
              <a:spcBef>
                <a:spcPts val="0"/>
              </a:spcBef>
              <a:spcAft>
                <a:spcPts val="600"/>
              </a:spcAft>
              <a:buFont typeface="Arial" pitchFamily="34" charset="0"/>
              <a:buNone/>
            </a:pPr>
            <a:r>
              <a:rPr lang="en-US" altLang="en-US" sz="1200" b="1" dirty="0" smtClean="0">
                <a:latin typeface="Arial" pitchFamily="34" charset="0"/>
              </a:rPr>
              <a:t>By phone – 1.800.CIGNA24</a:t>
            </a:r>
          </a:p>
          <a:p>
            <a:pPr marL="137160" indent="-137160">
              <a:spcBef>
                <a:spcPts val="0"/>
              </a:spcBef>
              <a:spcAft>
                <a:spcPts val="600"/>
              </a:spcAft>
            </a:pPr>
            <a:r>
              <a:rPr lang="en-US" altLang="en-US" sz="1200" dirty="0" smtClean="0">
                <a:latin typeface="Arial" pitchFamily="34" charset="0"/>
              </a:rPr>
              <a:t>Call anytime day or night for live customer service</a:t>
            </a:r>
          </a:p>
          <a:p>
            <a:pPr marL="137160" indent="-137160">
              <a:spcBef>
                <a:spcPts val="0"/>
              </a:spcBef>
              <a:spcAft>
                <a:spcPts val="600"/>
              </a:spcAft>
            </a:pPr>
            <a:r>
              <a:rPr lang="en-US" altLang="en-US" sz="1200" dirty="0" smtClean="0">
                <a:latin typeface="Arial" pitchFamily="34" charset="0"/>
              </a:rPr>
              <a:t>Ask for a Spanish-speaking representative or speak with us in your preferred language – interpreter service is available in over 200 languages</a:t>
            </a:r>
          </a:p>
          <a:p>
            <a:pPr marL="137160" indent="-137160">
              <a:spcBef>
                <a:spcPts val="0"/>
              </a:spcBef>
              <a:spcAft>
                <a:spcPts val="600"/>
              </a:spcAft>
            </a:pPr>
            <a:r>
              <a:rPr lang="en-US" altLang="en-US" sz="1200" dirty="0" smtClean="0">
                <a:latin typeface="Arial" pitchFamily="34" charset="0"/>
              </a:rPr>
              <a:t>Get help finding a dental office</a:t>
            </a:r>
          </a:p>
          <a:p>
            <a:pPr marL="137160" indent="-137160">
              <a:spcBef>
                <a:spcPts val="0"/>
              </a:spcBef>
              <a:spcAft>
                <a:spcPts val="600"/>
              </a:spcAft>
            </a:pPr>
            <a:r>
              <a:rPr lang="en-US" altLang="en-US" sz="1200" dirty="0" smtClean="0">
                <a:latin typeface="Arial" pitchFamily="34" charset="0"/>
              </a:rPr>
              <a:t>Check your eligibility</a:t>
            </a:r>
          </a:p>
          <a:p>
            <a:pPr marL="137160" indent="-137160">
              <a:spcBef>
                <a:spcPts val="0"/>
              </a:spcBef>
              <a:spcAft>
                <a:spcPts val="600"/>
              </a:spcAft>
            </a:pPr>
            <a:endParaRPr lang="en-US" altLang="en-US" sz="1200" dirty="0" smtClean="0">
              <a:latin typeface="Arial" pitchFamily="34" charset="0"/>
            </a:endParaRPr>
          </a:p>
          <a:p>
            <a:pPr marL="137160" indent="-137160">
              <a:spcBef>
                <a:spcPts val="0"/>
              </a:spcBef>
              <a:spcAft>
                <a:spcPts val="600"/>
              </a:spcAft>
            </a:pPr>
            <a:endParaRPr lang="en-US" altLang="en-US" sz="1200" dirty="0" smtClean="0">
              <a:latin typeface="Arial" pitchFamily="34" charset="0"/>
            </a:endParaRPr>
          </a:p>
        </p:txBody>
      </p:sp>
      <p:sp>
        <p:nvSpPr>
          <p:cNvPr id="9218" name="Title 19"/>
          <p:cNvSpPr>
            <a:spLocks noGrp="1"/>
          </p:cNvSpPr>
          <p:nvPr>
            <p:ph type="title"/>
          </p:nvPr>
        </p:nvSpPr>
        <p:spPr/>
        <p:txBody>
          <a:bodyPr/>
          <a:lstStyle/>
          <a:p>
            <a:r>
              <a:rPr lang="en-US" altLang="en-US" dirty="0" smtClean="0">
                <a:latin typeface="Arial" pitchFamily="34" charset="0"/>
              </a:rPr>
              <a:t>We’re here 24/7/365</a:t>
            </a:r>
          </a:p>
        </p:txBody>
      </p:sp>
      <p:sp>
        <p:nvSpPr>
          <p:cNvPr id="92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fld id="{B484D4DF-3235-4ED1-BAF3-D5937EF7C62F}" type="slidenum">
              <a:rPr lang="en-US" altLang="en-US" sz="1000" smtClean="0">
                <a:solidFill>
                  <a:srgbClr val="999999"/>
                </a:solidFill>
                <a:cs typeface="Arial" pitchFamily="34" charset="0"/>
              </a:rPr>
              <a:pPr eaLnBrk="1" hangingPunct="1"/>
              <a:t>13</a:t>
            </a:fld>
            <a:endParaRPr lang="en-US" altLang="en-US" sz="1000" smtClean="0">
              <a:solidFill>
                <a:srgbClr val="999999"/>
              </a:solidFill>
              <a:cs typeface="Arial" pitchFamily="34" charset="0"/>
            </a:endParaRPr>
          </a:p>
        </p:txBody>
      </p:sp>
      <p:sp>
        <p:nvSpPr>
          <p:cNvPr id="29" name="Rectangle 7"/>
          <p:cNvSpPr>
            <a:spLocks noGrp="1" noChangeArrowheads="1"/>
          </p:cNvSpPr>
          <p:nvPr>
            <p:ph type="ftr" sz="quarter" idx="11"/>
          </p:nvPr>
        </p:nvSpPr>
        <p:spPr/>
        <p:txBody>
          <a:bodyPr/>
          <a:lstStyle>
            <a:lvl1pPr>
              <a:defRPr/>
            </a:lvl1pPr>
          </a:lstStyle>
          <a:p>
            <a:pPr>
              <a:defRPr/>
            </a:pPr>
            <a:r>
              <a:rPr lang="en-US" dirty="0" smtClean="0">
                <a:solidFill>
                  <a:prstClr val="white">
                    <a:lumMod val="65000"/>
                  </a:prstClr>
                </a:solidFill>
              </a:rPr>
              <a:t>  </a:t>
            </a:r>
            <a:endParaRPr lang="en-US" dirty="0">
              <a:solidFill>
                <a:prstClr val="white">
                  <a:lumMod val="65000"/>
                </a:prstClr>
              </a:solidFill>
            </a:endParaRPr>
          </a:p>
        </p:txBody>
      </p:sp>
      <p:sp>
        <p:nvSpPr>
          <p:cNvPr id="9221" name="Rectangle 6"/>
          <p:cNvSpPr>
            <a:spLocks noChangeArrowheads="1"/>
          </p:cNvSpPr>
          <p:nvPr/>
        </p:nvSpPr>
        <p:spPr bwMode="auto">
          <a:xfrm>
            <a:off x="392113" y="0"/>
            <a:ext cx="6667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endParaRPr lang="en-US" altLang="en-US" sz="1800">
              <a:solidFill>
                <a:prstClr val="black"/>
              </a:solidFill>
              <a:ea typeface="MS PGothic" pitchFamily="34" charset="-128"/>
            </a:endParaRPr>
          </a:p>
        </p:txBody>
      </p:sp>
      <p:sp>
        <p:nvSpPr>
          <p:cNvPr id="9222" name="Rectangle 7"/>
          <p:cNvSpPr>
            <a:spLocks noChangeArrowheads="1"/>
          </p:cNvSpPr>
          <p:nvPr/>
        </p:nvSpPr>
        <p:spPr bwMode="auto">
          <a:xfrm>
            <a:off x="434975" y="174625"/>
            <a:ext cx="6397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endParaRPr lang="en-US" altLang="en-US" sz="1800">
              <a:solidFill>
                <a:prstClr val="black"/>
              </a:solidFill>
              <a:ea typeface="MS PGothic" pitchFamily="34" charset="-128"/>
            </a:endParaRPr>
          </a:p>
        </p:txBody>
      </p:sp>
      <p:sp>
        <p:nvSpPr>
          <p:cNvPr id="9223" name="Rectangle 8"/>
          <p:cNvSpPr>
            <a:spLocks noChangeArrowheads="1"/>
          </p:cNvSpPr>
          <p:nvPr/>
        </p:nvSpPr>
        <p:spPr bwMode="auto">
          <a:xfrm>
            <a:off x="449263" y="174625"/>
            <a:ext cx="625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endParaRPr lang="en-US" altLang="en-US" sz="1800">
              <a:solidFill>
                <a:prstClr val="black"/>
              </a:solidFill>
              <a:ea typeface="MS PGothic" pitchFamily="34" charset="-128"/>
            </a:endParaRPr>
          </a:p>
        </p:txBody>
      </p:sp>
      <p:sp>
        <p:nvSpPr>
          <p:cNvPr id="34" name="Content Placeholder 20"/>
          <p:cNvSpPr txBox="1">
            <a:spLocks/>
          </p:cNvSpPr>
          <p:nvPr/>
        </p:nvSpPr>
        <p:spPr bwMode="auto">
          <a:xfrm>
            <a:off x="483135" y="3556592"/>
            <a:ext cx="8569257" cy="248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chemeClr val="tx1"/>
              </a:buClr>
              <a:buFont typeface="Arial" panose="020B0604020202020204" pitchFamily="34" charset="0"/>
              <a:buChar char="•"/>
              <a:defRPr sz="1600" kern="1200">
                <a:solidFill>
                  <a:schemeClr val="tx1"/>
                </a:solidFill>
                <a:latin typeface="Arial"/>
                <a:ea typeface="MS PGothic" pitchFamily="34"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14300">
              <a:buClr>
                <a:prstClr val="black"/>
              </a:buClr>
              <a:buFont typeface="Arial" panose="020B0604020202020204" pitchFamily="34" charset="0"/>
              <a:buNone/>
            </a:pPr>
            <a:r>
              <a:rPr lang="en-US" altLang="en-US" sz="1200" b="1" dirty="0" err="1" smtClean="0">
                <a:solidFill>
                  <a:prstClr val="black"/>
                </a:solidFill>
                <a:latin typeface="Arial" pitchFamily="34" charset="0"/>
              </a:rPr>
              <a:t>myCigna</a:t>
            </a:r>
            <a:r>
              <a:rPr lang="en-US" altLang="en-US" sz="1200" b="1" dirty="0" smtClean="0">
                <a:solidFill>
                  <a:prstClr val="black"/>
                </a:solidFill>
                <a:latin typeface="Arial" pitchFamily="34" charset="0"/>
              </a:rPr>
              <a:t> – online or through the mobile app </a:t>
            </a:r>
          </a:p>
          <a:p>
            <a:pPr>
              <a:buClr>
                <a:prstClr val="black"/>
              </a:buClr>
            </a:pPr>
            <a:r>
              <a:rPr lang="en-US" altLang="en-US" sz="1200" dirty="0" smtClean="0">
                <a:latin typeface="Arial" pitchFamily="34" charset="0"/>
                <a:cs typeface="Arial" pitchFamily="34" charset="0"/>
              </a:rPr>
              <a:t>Review </a:t>
            </a:r>
            <a:r>
              <a:rPr lang="en-US" altLang="en-US" sz="1200" dirty="0">
                <a:latin typeface="Arial" pitchFamily="34" charset="0"/>
                <a:cs typeface="Arial" pitchFamily="34" charset="0"/>
              </a:rPr>
              <a:t>your </a:t>
            </a:r>
            <a:r>
              <a:rPr lang="en-US" altLang="en-US" sz="1200" dirty="0" smtClean="0">
                <a:latin typeface="Arial" pitchFamily="34" charset="0"/>
                <a:cs typeface="Arial" pitchFamily="34" charset="0"/>
              </a:rPr>
              <a:t>plan information </a:t>
            </a:r>
            <a:r>
              <a:rPr lang="en-US" altLang="en-US" sz="1200" dirty="0">
                <a:latin typeface="Arial" pitchFamily="34" charset="0"/>
                <a:cs typeface="Arial" pitchFamily="34" charset="0"/>
              </a:rPr>
              <a:t>and check </a:t>
            </a:r>
            <a:r>
              <a:rPr lang="en-US" altLang="en-US" sz="1200" dirty="0" smtClean="0">
                <a:latin typeface="Arial" pitchFamily="34" charset="0"/>
                <a:cs typeface="Arial" pitchFamily="34" charset="0"/>
              </a:rPr>
              <a:t>a claim status</a:t>
            </a:r>
            <a:endParaRPr lang="en-US" altLang="en-US" sz="1200" dirty="0">
              <a:latin typeface="Arial" pitchFamily="34" charset="0"/>
              <a:cs typeface="Arial" pitchFamily="34" charset="0"/>
            </a:endParaRPr>
          </a:p>
          <a:p>
            <a:pPr>
              <a:buClr>
                <a:prstClr val="black"/>
              </a:buClr>
            </a:pPr>
            <a:r>
              <a:rPr lang="en-US" altLang="en-US" sz="1200" dirty="0" smtClean="0">
                <a:latin typeface="Arial" pitchFamily="34" charset="0"/>
                <a:cs typeface="Arial" pitchFamily="34" charset="0"/>
              </a:rPr>
              <a:t>Find </a:t>
            </a:r>
            <a:r>
              <a:rPr lang="en-US" altLang="en-US" sz="1200" dirty="0">
                <a:latin typeface="Arial" pitchFamily="34" charset="0"/>
                <a:cs typeface="Arial" pitchFamily="34" charset="0"/>
              </a:rPr>
              <a:t>network </a:t>
            </a:r>
            <a:r>
              <a:rPr lang="en-US" altLang="en-US" sz="1200" dirty="0" smtClean="0">
                <a:latin typeface="Arial" pitchFamily="34" charset="0"/>
                <a:cs typeface="Arial" pitchFamily="34" charset="0"/>
              </a:rPr>
              <a:t>dentists</a:t>
            </a:r>
          </a:p>
          <a:p>
            <a:pPr>
              <a:buClr>
                <a:prstClr val="black"/>
              </a:buClr>
            </a:pPr>
            <a:r>
              <a:rPr lang="en-US" altLang="en-US" sz="1200" dirty="0" smtClean="0">
                <a:latin typeface="Arial" pitchFamily="34" charset="0"/>
                <a:cs typeface="Arial" pitchFamily="34" charset="0"/>
              </a:rPr>
              <a:t>Print </a:t>
            </a:r>
            <a:r>
              <a:rPr lang="en-US" altLang="en-US" sz="1200" dirty="0">
                <a:latin typeface="Arial" pitchFamily="34" charset="0"/>
                <a:cs typeface="Arial" pitchFamily="34" charset="0"/>
              </a:rPr>
              <a:t>temporary ID </a:t>
            </a:r>
            <a:r>
              <a:rPr lang="en-US" altLang="en-US" sz="1200" dirty="0" smtClean="0">
                <a:latin typeface="Arial" pitchFamily="34" charset="0"/>
                <a:cs typeface="Arial" pitchFamily="34" charset="0"/>
              </a:rPr>
              <a:t>cards</a:t>
            </a:r>
          </a:p>
          <a:p>
            <a:pPr>
              <a:buClr>
                <a:prstClr val="black"/>
              </a:buClr>
            </a:pPr>
            <a:r>
              <a:rPr lang="en-US" altLang="en-US" sz="1200" dirty="0" smtClean="0">
                <a:latin typeface="Arial" pitchFamily="34" charset="0"/>
                <a:cs typeface="Arial" pitchFamily="34" charset="0"/>
              </a:rPr>
              <a:t>Change </a:t>
            </a:r>
            <a:r>
              <a:rPr lang="en-US" altLang="en-US" sz="1200" dirty="0">
                <a:latin typeface="Arial" pitchFamily="34" charset="0"/>
                <a:cs typeface="Arial" pitchFamily="34" charset="0"/>
              </a:rPr>
              <a:t>your DHMO dental </a:t>
            </a:r>
            <a:r>
              <a:rPr lang="en-US" altLang="en-US" sz="1200" dirty="0" smtClean="0">
                <a:latin typeface="Arial" pitchFamily="34" charset="0"/>
                <a:cs typeface="Arial" pitchFamily="34" charset="0"/>
              </a:rPr>
              <a:t>office*</a:t>
            </a:r>
          </a:p>
          <a:p>
            <a:pPr>
              <a:buClr>
                <a:prstClr val="black"/>
              </a:buClr>
            </a:pPr>
            <a:r>
              <a:rPr lang="en-US" altLang="en-US" sz="1200" dirty="0" smtClean="0">
                <a:latin typeface="Arial" pitchFamily="34" charset="0"/>
                <a:cs typeface="Arial" pitchFamily="34" charset="0"/>
              </a:rPr>
              <a:t>View </a:t>
            </a:r>
            <a:r>
              <a:rPr lang="en-US" altLang="en-US" sz="1200" dirty="0">
                <a:latin typeface="Arial" pitchFamily="34" charset="0"/>
                <a:cs typeface="Arial" pitchFamily="34" charset="0"/>
              </a:rPr>
              <a:t>year-to-date dental </a:t>
            </a:r>
            <a:r>
              <a:rPr lang="en-US" altLang="en-US" sz="1200" dirty="0" smtClean="0">
                <a:latin typeface="Arial" pitchFamily="34" charset="0"/>
                <a:cs typeface="Arial" pitchFamily="34" charset="0"/>
              </a:rPr>
              <a:t>costs and estimate </a:t>
            </a:r>
            <a:r>
              <a:rPr lang="en-US" altLang="en-US" sz="1200" dirty="0">
                <a:latin typeface="Arial" pitchFamily="34" charset="0"/>
                <a:cs typeface="Arial" pitchFamily="34" charset="0"/>
              </a:rPr>
              <a:t>approximate costs prior to </a:t>
            </a:r>
            <a:r>
              <a:rPr lang="en-US" altLang="en-US" sz="1200" dirty="0" smtClean="0">
                <a:latin typeface="Arial" pitchFamily="34" charset="0"/>
                <a:cs typeface="Arial" pitchFamily="34" charset="0"/>
              </a:rPr>
              <a:t>treatment</a:t>
            </a:r>
          </a:p>
          <a:p>
            <a:pPr>
              <a:buClr>
                <a:prstClr val="black"/>
              </a:buClr>
            </a:pPr>
            <a:r>
              <a:rPr lang="en-US" altLang="en-US" sz="1200" dirty="0" smtClean="0">
                <a:latin typeface="Arial" pitchFamily="34" charset="0"/>
                <a:cs typeface="Arial" pitchFamily="34" charset="0"/>
              </a:rPr>
              <a:t>Take </a:t>
            </a:r>
            <a:r>
              <a:rPr lang="en-US" altLang="en-US" sz="1200" dirty="0">
                <a:latin typeface="Arial" pitchFamily="34" charset="0"/>
                <a:cs typeface="Arial" pitchFamily="34" charset="0"/>
              </a:rPr>
              <a:t>oral health assessments that you can </a:t>
            </a:r>
            <a:r>
              <a:rPr lang="en-US" altLang="en-US" sz="1200" dirty="0" smtClean="0">
                <a:latin typeface="Arial" pitchFamily="34" charset="0"/>
                <a:cs typeface="Arial" pitchFamily="34" charset="0"/>
              </a:rPr>
              <a:t>share </a:t>
            </a:r>
            <a:r>
              <a:rPr lang="en-US" altLang="en-US" sz="1200" dirty="0">
                <a:latin typeface="Arial" pitchFamily="34" charset="0"/>
                <a:cs typeface="Arial" pitchFamily="34" charset="0"/>
              </a:rPr>
              <a:t>with your dentist</a:t>
            </a:r>
          </a:p>
          <a:p>
            <a:pPr>
              <a:buClr>
                <a:prstClr val="black"/>
              </a:buClr>
            </a:pPr>
            <a:r>
              <a:rPr lang="en-US" altLang="en-US" sz="1200" dirty="0" smtClean="0">
                <a:latin typeface="Arial" pitchFamily="34" charset="0"/>
                <a:cs typeface="Arial" pitchFamily="34" charset="0"/>
              </a:rPr>
              <a:t>Find Healthy Rewards</a:t>
            </a:r>
            <a:r>
              <a:rPr lang="en-US" altLang="en-US" sz="1200" baseline="30000" dirty="0" smtClean="0">
                <a:latin typeface="Arial" pitchFamily="34" charset="0"/>
                <a:cs typeface="Arial" pitchFamily="34" charset="0"/>
              </a:rPr>
              <a:t>®</a:t>
            </a:r>
            <a:r>
              <a:rPr lang="en-US" altLang="en-US" sz="1200" dirty="0" smtClean="0">
                <a:latin typeface="Arial" pitchFamily="34" charset="0"/>
                <a:cs typeface="Arial" pitchFamily="34" charset="0"/>
              </a:rPr>
              <a:t> discount information</a:t>
            </a:r>
            <a:r>
              <a:rPr lang="en-US" sz="1200" dirty="0" smtClean="0"/>
              <a:t>.</a:t>
            </a:r>
          </a:p>
          <a:p>
            <a:r>
              <a:rPr lang="en-US" sz="1200" dirty="0" smtClean="0"/>
              <a:t>Convenient</a:t>
            </a:r>
            <a:r>
              <a:rPr lang="en-US" sz="1200" dirty="0"/>
              <a:t>, online </a:t>
            </a:r>
            <a:r>
              <a:rPr lang="en-US" sz="1200" dirty="0" smtClean="0"/>
              <a:t>scheduling with dentists who offer this service**</a:t>
            </a:r>
            <a:endParaRPr lang="en-US" sz="1200" dirty="0"/>
          </a:p>
          <a:p>
            <a:endParaRPr lang="en-US" altLang="en-US" sz="1200" dirty="0">
              <a:latin typeface="Arial" pitchFamily="34" charset="0"/>
              <a:cs typeface="Arial" pitchFamily="34" charset="0"/>
            </a:endParaRPr>
          </a:p>
          <a:p>
            <a:pPr>
              <a:buClr>
                <a:prstClr val="black"/>
              </a:buClr>
            </a:pPr>
            <a:endParaRPr lang="en-US" altLang="en-US" sz="1200" dirty="0">
              <a:solidFill>
                <a:prstClr val="black"/>
              </a:solidFill>
              <a:latin typeface="Arial" pitchFamily="34" charset="0"/>
              <a:cs typeface="Arial" pitchFamily="34" charset="0"/>
            </a:endParaRPr>
          </a:p>
        </p:txBody>
      </p:sp>
      <p:grpSp>
        <p:nvGrpSpPr>
          <p:cNvPr id="35" name="Group 34"/>
          <p:cNvGrpSpPr/>
          <p:nvPr/>
        </p:nvGrpSpPr>
        <p:grpSpPr>
          <a:xfrm>
            <a:off x="4268337" y="1204110"/>
            <a:ext cx="602067" cy="679384"/>
            <a:chOff x="4532651" y="1634017"/>
            <a:chExt cx="3137539" cy="3540457"/>
          </a:xfrm>
        </p:grpSpPr>
        <p:sp>
          <p:nvSpPr>
            <p:cNvPr id="36" name="Rounded Rectangle 35"/>
            <p:cNvSpPr/>
            <p:nvPr/>
          </p:nvSpPr>
          <p:spPr>
            <a:xfrm>
              <a:off x="5104773" y="2530356"/>
              <a:ext cx="243062" cy="656923"/>
            </a:xfrm>
            <a:prstGeom prst="roundRect">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Rounded Rectangle 36"/>
            <p:cNvSpPr/>
            <p:nvPr/>
          </p:nvSpPr>
          <p:spPr>
            <a:xfrm>
              <a:off x="6858759" y="2536926"/>
              <a:ext cx="243062" cy="656923"/>
            </a:xfrm>
            <a:prstGeom prst="roundRect">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5932127" y="3689826"/>
              <a:ext cx="338561" cy="239777"/>
            </a:xfrm>
            <a:prstGeom prst="ellipse">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Freeform 38"/>
            <p:cNvSpPr/>
            <p:nvPr/>
          </p:nvSpPr>
          <p:spPr>
            <a:xfrm>
              <a:off x="5239448" y="1634017"/>
              <a:ext cx="1747369" cy="899636"/>
            </a:xfrm>
            <a:custGeom>
              <a:avLst/>
              <a:gdLst>
                <a:gd name="connsiteX0" fmla="*/ 0 w 1276350"/>
                <a:gd name="connsiteY0" fmla="*/ 0 h 9525"/>
                <a:gd name="connsiteX1" fmla="*/ 1276350 w 1276350"/>
                <a:gd name="connsiteY1" fmla="*/ 9525 h 9525"/>
                <a:gd name="connsiteX0" fmla="*/ 0 w 10000"/>
                <a:gd name="connsiteY0" fmla="*/ 344455 h 354455"/>
                <a:gd name="connsiteX1" fmla="*/ 10000 w 10000"/>
                <a:gd name="connsiteY1" fmla="*/ 354455 h 354455"/>
                <a:gd name="connsiteX0" fmla="*/ 0 w 10000"/>
                <a:gd name="connsiteY0" fmla="*/ 618836 h 628836"/>
                <a:gd name="connsiteX1" fmla="*/ 10000 w 10000"/>
                <a:gd name="connsiteY1" fmla="*/ 628836 h 628836"/>
                <a:gd name="connsiteX0" fmla="*/ 0 w 10000"/>
                <a:gd name="connsiteY0" fmla="*/ 680647 h 690647"/>
                <a:gd name="connsiteX1" fmla="*/ 10000 w 10000"/>
                <a:gd name="connsiteY1" fmla="*/ 690647 h 690647"/>
                <a:gd name="connsiteX0" fmla="*/ 0 w 10000"/>
                <a:gd name="connsiteY0" fmla="*/ 688000 h 698000"/>
                <a:gd name="connsiteX1" fmla="*/ 10000 w 10000"/>
                <a:gd name="connsiteY1" fmla="*/ 698000 h 698000"/>
                <a:gd name="connsiteX0" fmla="*/ 0 w 10000"/>
                <a:gd name="connsiteY0" fmla="*/ 683401 h 693401"/>
                <a:gd name="connsiteX1" fmla="*/ 10000 w 10000"/>
                <a:gd name="connsiteY1" fmla="*/ 693401 h 693401"/>
                <a:gd name="connsiteX0" fmla="*/ 0 w 10000"/>
                <a:gd name="connsiteY0" fmla="*/ 683401 h 693401"/>
                <a:gd name="connsiteX1" fmla="*/ 10000 w 10000"/>
                <a:gd name="connsiteY1" fmla="*/ 693401 h 693401"/>
                <a:gd name="connsiteX0" fmla="*/ 0 w 9944"/>
                <a:gd name="connsiteY0" fmla="*/ 685831 h 690832"/>
                <a:gd name="connsiteX1" fmla="*/ 9944 w 9944"/>
                <a:gd name="connsiteY1" fmla="*/ 690832 h 690832"/>
                <a:gd name="connsiteX0" fmla="*/ 0 w 10000"/>
                <a:gd name="connsiteY0" fmla="*/ 9667 h 9739"/>
                <a:gd name="connsiteX1" fmla="*/ 10000 w 10000"/>
                <a:gd name="connsiteY1" fmla="*/ 9739 h 9739"/>
                <a:gd name="connsiteX0" fmla="*/ 0 w 10000"/>
                <a:gd name="connsiteY0" fmla="*/ 9982 h 10056"/>
                <a:gd name="connsiteX1" fmla="*/ 10000 w 10000"/>
                <a:gd name="connsiteY1" fmla="*/ 10056 h 10056"/>
                <a:gd name="connsiteX0" fmla="*/ 0 w 10000"/>
                <a:gd name="connsiteY0" fmla="*/ 10274 h 10348"/>
                <a:gd name="connsiteX1" fmla="*/ 10000 w 10000"/>
                <a:gd name="connsiteY1" fmla="*/ 10348 h 10348"/>
                <a:gd name="connsiteX0" fmla="*/ 0 w 10000"/>
                <a:gd name="connsiteY0" fmla="*/ 10191 h 10265"/>
                <a:gd name="connsiteX1" fmla="*/ 10000 w 10000"/>
                <a:gd name="connsiteY1" fmla="*/ 10265 h 10265"/>
                <a:gd name="connsiteX0" fmla="*/ 0 w 9981"/>
                <a:gd name="connsiteY0" fmla="*/ 10209 h 10246"/>
                <a:gd name="connsiteX1" fmla="*/ 9981 w 9981"/>
                <a:gd name="connsiteY1" fmla="*/ 10246 h 10246"/>
                <a:gd name="connsiteX0" fmla="*/ 0 w 10000"/>
                <a:gd name="connsiteY0" fmla="*/ 9897 h 9933"/>
                <a:gd name="connsiteX1" fmla="*/ 10000 w 10000"/>
                <a:gd name="connsiteY1" fmla="*/ 9933 h 9933"/>
                <a:gd name="connsiteX0" fmla="*/ 0 w 10000"/>
                <a:gd name="connsiteY0" fmla="*/ 9964 h 10000"/>
                <a:gd name="connsiteX1" fmla="*/ 10000 w 10000"/>
                <a:gd name="connsiteY1" fmla="*/ 10000 h 10000"/>
              </a:gdLst>
              <a:ahLst/>
              <a:cxnLst>
                <a:cxn ang="0">
                  <a:pos x="connsiteX0" y="connsiteY0"/>
                </a:cxn>
                <a:cxn ang="0">
                  <a:pos x="connsiteX1" y="connsiteY1"/>
                </a:cxn>
              </a:cxnLst>
              <a:rect l="l" t="t" r="r" b="b"/>
              <a:pathLst>
                <a:path w="10000" h="10000">
                  <a:moveTo>
                    <a:pt x="0" y="9964"/>
                  </a:moveTo>
                  <a:cubicBezTo>
                    <a:pt x="181" y="-3278"/>
                    <a:pt x="9742" y="-3376"/>
                    <a:pt x="10000" y="10000"/>
                  </a:cubicBez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 name="Freeform 39"/>
            <p:cNvSpPr/>
            <p:nvPr/>
          </p:nvSpPr>
          <p:spPr>
            <a:xfrm>
              <a:off x="5351001" y="2235856"/>
              <a:ext cx="1504475" cy="420576"/>
            </a:xfrm>
            <a:custGeom>
              <a:avLst/>
              <a:gdLst>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19237"/>
                <a:gd name="connsiteY0" fmla="*/ 414338 h 414338"/>
                <a:gd name="connsiteX1" fmla="*/ 395287 w 1519237"/>
                <a:gd name="connsiteY1" fmla="*/ 0 h 414338"/>
                <a:gd name="connsiteX2" fmla="*/ 1519237 w 1519237"/>
                <a:gd name="connsiteY2" fmla="*/ 390525 h 414338"/>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09354 h 409354"/>
                <a:gd name="connsiteX1" fmla="*/ 355087 w 1474274"/>
                <a:gd name="connsiteY1" fmla="*/ 0 h 409354"/>
                <a:gd name="connsiteX2" fmla="*/ 1474274 w 1474274"/>
                <a:gd name="connsiteY2" fmla="*/ 404812 h 409354"/>
                <a:gd name="connsiteX0" fmla="*/ 0 w 1474274"/>
                <a:gd name="connsiteY0" fmla="*/ 409354 h 409698"/>
                <a:gd name="connsiteX1" fmla="*/ 355087 w 1474274"/>
                <a:gd name="connsiteY1" fmla="*/ 0 h 409698"/>
                <a:gd name="connsiteX2" fmla="*/ 1474274 w 1474274"/>
                <a:gd name="connsiteY2" fmla="*/ 404812 h 409698"/>
                <a:gd name="connsiteX0" fmla="*/ 0 w 1474274"/>
                <a:gd name="connsiteY0" fmla="*/ 409354 h 409698"/>
                <a:gd name="connsiteX1" fmla="*/ 355087 w 1474274"/>
                <a:gd name="connsiteY1" fmla="*/ 0 h 409698"/>
                <a:gd name="connsiteX2" fmla="*/ 1474274 w 1474274"/>
                <a:gd name="connsiteY2" fmla="*/ 404812 h 409698"/>
                <a:gd name="connsiteX0" fmla="*/ 0 w 1464639"/>
                <a:gd name="connsiteY0" fmla="*/ 409354 h 420871"/>
                <a:gd name="connsiteX1" fmla="*/ 355087 w 1464639"/>
                <a:gd name="connsiteY1" fmla="*/ 0 h 420871"/>
                <a:gd name="connsiteX2" fmla="*/ 1464639 w 1464639"/>
                <a:gd name="connsiteY2" fmla="*/ 420871 h 420871"/>
                <a:gd name="connsiteX0" fmla="*/ 0 w 1464639"/>
                <a:gd name="connsiteY0" fmla="*/ 409354 h 420871"/>
                <a:gd name="connsiteX1" fmla="*/ 355087 w 1464639"/>
                <a:gd name="connsiteY1" fmla="*/ 0 h 420871"/>
                <a:gd name="connsiteX2" fmla="*/ 1464639 w 1464639"/>
                <a:gd name="connsiteY2" fmla="*/ 420871 h 420871"/>
                <a:gd name="connsiteX0" fmla="*/ 0 w 1471063"/>
                <a:gd name="connsiteY0" fmla="*/ 409354 h 411236"/>
                <a:gd name="connsiteX1" fmla="*/ 355087 w 1471063"/>
                <a:gd name="connsiteY1" fmla="*/ 0 h 411236"/>
                <a:gd name="connsiteX2" fmla="*/ 1471063 w 1471063"/>
                <a:gd name="connsiteY2" fmla="*/ 411236 h 411236"/>
                <a:gd name="connsiteX0" fmla="*/ 0 w 1471063"/>
                <a:gd name="connsiteY0" fmla="*/ 409354 h 411236"/>
                <a:gd name="connsiteX1" fmla="*/ 355087 w 1471063"/>
                <a:gd name="connsiteY1" fmla="*/ 0 h 411236"/>
                <a:gd name="connsiteX2" fmla="*/ 1471063 w 1471063"/>
                <a:gd name="connsiteY2" fmla="*/ 411236 h 411236"/>
              </a:gdLst>
              <a:ahLst/>
              <a:cxnLst>
                <a:cxn ang="0">
                  <a:pos x="connsiteX0" y="connsiteY0"/>
                </a:cxn>
                <a:cxn ang="0">
                  <a:pos x="connsiteX1" y="connsiteY1"/>
                </a:cxn>
                <a:cxn ang="0">
                  <a:pos x="connsiteX2" y="connsiteY2"/>
                </a:cxn>
              </a:cxnLst>
              <a:rect l="l" t="t" r="r" b="b"/>
              <a:pathLst>
                <a:path w="1471063" h="411236">
                  <a:moveTo>
                    <a:pt x="0" y="409354"/>
                  </a:moveTo>
                  <a:cubicBezTo>
                    <a:pt x="79605" y="418427"/>
                    <a:pt x="309049" y="247651"/>
                    <a:pt x="355087" y="0"/>
                  </a:cubicBezTo>
                  <a:cubicBezTo>
                    <a:pt x="790062" y="265112"/>
                    <a:pt x="1080501" y="357006"/>
                    <a:pt x="1471063" y="411236"/>
                  </a:cubicBez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 name="Freeform 40"/>
            <p:cNvSpPr/>
            <p:nvPr/>
          </p:nvSpPr>
          <p:spPr>
            <a:xfrm>
              <a:off x="6267528" y="3197132"/>
              <a:ext cx="686484" cy="604369"/>
            </a:xfrm>
            <a:custGeom>
              <a:avLst/>
              <a:gdLst>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Lst>
              <a:ahLst/>
              <a:cxnLst>
                <a:cxn ang="0">
                  <a:pos x="connsiteX0" y="connsiteY0"/>
                </a:cxn>
                <a:cxn ang="0">
                  <a:pos x="connsiteX1" y="connsiteY1"/>
                </a:cxn>
              </a:cxnLst>
              <a:rect l="l" t="t" r="r" b="b"/>
              <a:pathLst>
                <a:path w="497681" h="438150">
                  <a:moveTo>
                    <a:pt x="497681" y="0"/>
                  </a:moveTo>
                  <a:cubicBezTo>
                    <a:pt x="460374" y="105569"/>
                    <a:pt x="327819" y="368300"/>
                    <a:pt x="0" y="438150"/>
                  </a:cubicBez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Freeform 41"/>
            <p:cNvSpPr/>
            <p:nvPr/>
          </p:nvSpPr>
          <p:spPr>
            <a:xfrm>
              <a:off x="4532651" y="3157719"/>
              <a:ext cx="3137539" cy="2016755"/>
            </a:xfrm>
            <a:custGeom>
              <a:avLst/>
              <a:gdLst>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50106 w 2274094"/>
                <a:gd name="connsiteY2" fmla="*/ 266700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5313 w 2274094"/>
                <a:gd name="connsiteY0" fmla="*/ 2382 h 1462088"/>
                <a:gd name="connsiteX1" fmla="*/ 661988 w 2274094"/>
                <a:gd name="connsiteY1" fmla="*/ 7144 h 1462088"/>
                <a:gd name="connsiteX2" fmla="*/ 850106 w 2274094"/>
                <a:gd name="connsiteY2" fmla="*/ 259557 h 1462088"/>
                <a:gd name="connsiteX3" fmla="*/ 788194 w 2274094"/>
                <a:gd name="connsiteY3" fmla="*/ 388144 h 1462088"/>
                <a:gd name="connsiteX4" fmla="*/ 128588 w 2274094"/>
                <a:gd name="connsiteY4" fmla="*/ 835819 h 1462088"/>
                <a:gd name="connsiteX5" fmla="*/ 0 w 2274094"/>
                <a:gd name="connsiteY5" fmla="*/ 1188244 h 1462088"/>
                <a:gd name="connsiteX6" fmla="*/ 204788 w 2274094"/>
                <a:gd name="connsiteY6" fmla="*/ 1462088 h 1462088"/>
                <a:gd name="connsiteX7" fmla="*/ 2066925 w 2274094"/>
                <a:gd name="connsiteY7" fmla="*/ 1462088 h 1462088"/>
                <a:gd name="connsiteX8" fmla="*/ 2274094 w 2274094"/>
                <a:gd name="connsiteY8" fmla="*/ 1185863 h 1462088"/>
                <a:gd name="connsiteX9" fmla="*/ 2085975 w 2274094"/>
                <a:gd name="connsiteY9" fmla="*/ 802482 h 1462088"/>
                <a:gd name="connsiteX10" fmla="*/ 1485900 w 2274094"/>
                <a:gd name="connsiteY10" fmla="*/ 383382 h 1462088"/>
                <a:gd name="connsiteX11" fmla="*/ 1438275 w 2274094"/>
                <a:gd name="connsiteY11" fmla="*/ 259557 h 1462088"/>
                <a:gd name="connsiteX12" fmla="*/ 1628775 w 2274094"/>
                <a:gd name="connsiteY12" fmla="*/ 9525 h 1462088"/>
                <a:gd name="connsiteX13" fmla="*/ 1683544 w 2274094"/>
                <a:gd name="connsiteY13" fmla="*/ 0 h 1462088"/>
                <a:gd name="connsiteX0" fmla="*/ 595313 w 2274094"/>
                <a:gd name="connsiteY0" fmla="*/ 2382 h 1462088"/>
                <a:gd name="connsiteX1" fmla="*/ 661988 w 2274094"/>
                <a:gd name="connsiteY1" fmla="*/ 7144 h 1462088"/>
                <a:gd name="connsiteX2" fmla="*/ 850106 w 2274094"/>
                <a:gd name="connsiteY2" fmla="*/ 259557 h 1462088"/>
                <a:gd name="connsiteX3" fmla="*/ 788194 w 2274094"/>
                <a:gd name="connsiteY3" fmla="*/ 388144 h 1462088"/>
                <a:gd name="connsiteX4" fmla="*/ 128588 w 2274094"/>
                <a:gd name="connsiteY4" fmla="*/ 835819 h 1462088"/>
                <a:gd name="connsiteX5" fmla="*/ 0 w 2274094"/>
                <a:gd name="connsiteY5" fmla="*/ 1188244 h 1462088"/>
                <a:gd name="connsiteX6" fmla="*/ 204788 w 2274094"/>
                <a:gd name="connsiteY6" fmla="*/ 1462088 h 1462088"/>
                <a:gd name="connsiteX7" fmla="*/ 2066925 w 2274094"/>
                <a:gd name="connsiteY7" fmla="*/ 1462088 h 1462088"/>
                <a:gd name="connsiteX8" fmla="*/ 2274094 w 2274094"/>
                <a:gd name="connsiteY8" fmla="*/ 1185863 h 1462088"/>
                <a:gd name="connsiteX9" fmla="*/ 2085975 w 2274094"/>
                <a:gd name="connsiteY9" fmla="*/ 802482 h 1462088"/>
                <a:gd name="connsiteX10" fmla="*/ 1485900 w 2274094"/>
                <a:gd name="connsiteY10" fmla="*/ 383382 h 1462088"/>
                <a:gd name="connsiteX11" fmla="*/ 1438275 w 2274094"/>
                <a:gd name="connsiteY11" fmla="*/ 259557 h 1462088"/>
                <a:gd name="connsiteX12" fmla="*/ 1628775 w 2274094"/>
                <a:gd name="connsiteY12" fmla="*/ 9525 h 1462088"/>
                <a:gd name="connsiteX13" fmla="*/ 1683544 w 2274094"/>
                <a:gd name="connsiteY13" fmla="*/ 0 h 1462088"/>
                <a:gd name="connsiteX0" fmla="*/ 595366 w 2274147"/>
                <a:gd name="connsiteY0" fmla="*/ 2382 h 1462088"/>
                <a:gd name="connsiteX1" fmla="*/ 662041 w 2274147"/>
                <a:gd name="connsiteY1" fmla="*/ 7144 h 1462088"/>
                <a:gd name="connsiteX2" fmla="*/ 850159 w 2274147"/>
                <a:gd name="connsiteY2" fmla="*/ 259557 h 1462088"/>
                <a:gd name="connsiteX3" fmla="*/ 788247 w 2274147"/>
                <a:gd name="connsiteY3" fmla="*/ 388144 h 1462088"/>
                <a:gd name="connsiteX4" fmla="*/ 128641 w 2274147"/>
                <a:gd name="connsiteY4" fmla="*/ 835819 h 1462088"/>
                <a:gd name="connsiteX5" fmla="*/ 53 w 2274147"/>
                <a:gd name="connsiteY5" fmla="*/ 1188244 h 1462088"/>
                <a:gd name="connsiteX6" fmla="*/ 204841 w 2274147"/>
                <a:gd name="connsiteY6" fmla="*/ 1462088 h 1462088"/>
                <a:gd name="connsiteX7" fmla="*/ 2066978 w 2274147"/>
                <a:gd name="connsiteY7" fmla="*/ 1462088 h 1462088"/>
                <a:gd name="connsiteX8" fmla="*/ 2274147 w 2274147"/>
                <a:gd name="connsiteY8" fmla="*/ 1185863 h 1462088"/>
                <a:gd name="connsiteX9" fmla="*/ 2086028 w 2274147"/>
                <a:gd name="connsiteY9" fmla="*/ 802482 h 1462088"/>
                <a:gd name="connsiteX10" fmla="*/ 1485953 w 2274147"/>
                <a:gd name="connsiteY10" fmla="*/ 383382 h 1462088"/>
                <a:gd name="connsiteX11" fmla="*/ 1438328 w 2274147"/>
                <a:gd name="connsiteY11" fmla="*/ 259557 h 1462088"/>
                <a:gd name="connsiteX12" fmla="*/ 1628828 w 2274147"/>
                <a:gd name="connsiteY12" fmla="*/ 9525 h 1462088"/>
                <a:gd name="connsiteX13" fmla="*/ 1683597 w 2274147"/>
                <a:gd name="connsiteY13" fmla="*/ 0 h 1462088"/>
                <a:gd name="connsiteX0" fmla="*/ 605295 w 2284076"/>
                <a:gd name="connsiteY0" fmla="*/ 2382 h 1462088"/>
                <a:gd name="connsiteX1" fmla="*/ 671970 w 2284076"/>
                <a:gd name="connsiteY1" fmla="*/ 7144 h 1462088"/>
                <a:gd name="connsiteX2" fmla="*/ 860088 w 2284076"/>
                <a:gd name="connsiteY2" fmla="*/ 259557 h 1462088"/>
                <a:gd name="connsiteX3" fmla="*/ 798176 w 2284076"/>
                <a:gd name="connsiteY3" fmla="*/ 388144 h 1462088"/>
                <a:gd name="connsiteX4" fmla="*/ 138570 w 2284076"/>
                <a:gd name="connsiteY4" fmla="*/ 835819 h 1462088"/>
                <a:gd name="connsiteX5" fmla="*/ 9982 w 2284076"/>
                <a:gd name="connsiteY5" fmla="*/ 1188244 h 1462088"/>
                <a:gd name="connsiteX6" fmla="*/ 214770 w 2284076"/>
                <a:gd name="connsiteY6" fmla="*/ 1462088 h 1462088"/>
                <a:gd name="connsiteX7" fmla="*/ 2076907 w 2284076"/>
                <a:gd name="connsiteY7" fmla="*/ 1462088 h 1462088"/>
                <a:gd name="connsiteX8" fmla="*/ 2284076 w 2284076"/>
                <a:gd name="connsiteY8" fmla="*/ 1185863 h 1462088"/>
                <a:gd name="connsiteX9" fmla="*/ 2095957 w 2284076"/>
                <a:gd name="connsiteY9" fmla="*/ 802482 h 1462088"/>
                <a:gd name="connsiteX10" fmla="*/ 1495882 w 2284076"/>
                <a:gd name="connsiteY10" fmla="*/ 383382 h 1462088"/>
                <a:gd name="connsiteX11" fmla="*/ 1448257 w 2284076"/>
                <a:gd name="connsiteY11" fmla="*/ 259557 h 1462088"/>
                <a:gd name="connsiteX12" fmla="*/ 1638757 w 2284076"/>
                <a:gd name="connsiteY12" fmla="*/ 9525 h 1462088"/>
                <a:gd name="connsiteX13" fmla="*/ 1693526 w 2284076"/>
                <a:gd name="connsiteY13" fmla="*/ 0 h 1462088"/>
                <a:gd name="connsiteX0" fmla="*/ 595944 w 2274725"/>
                <a:gd name="connsiteY0" fmla="*/ 2382 h 1462088"/>
                <a:gd name="connsiteX1" fmla="*/ 662619 w 2274725"/>
                <a:gd name="connsiteY1" fmla="*/ 7144 h 1462088"/>
                <a:gd name="connsiteX2" fmla="*/ 850737 w 2274725"/>
                <a:gd name="connsiteY2" fmla="*/ 259557 h 1462088"/>
                <a:gd name="connsiteX3" fmla="*/ 788825 w 2274725"/>
                <a:gd name="connsiteY3" fmla="*/ 388144 h 1462088"/>
                <a:gd name="connsiteX4" fmla="*/ 129219 w 2274725"/>
                <a:gd name="connsiteY4" fmla="*/ 835819 h 1462088"/>
                <a:gd name="connsiteX5" fmla="*/ 631 w 2274725"/>
                <a:gd name="connsiteY5" fmla="*/ 1188244 h 1462088"/>
                <a:gd name="connsiteX6" fmla="*/ 205419 w 2274725"/>
                <a:gd name="connsiteY6" fmla="*/ 1462088 h 1462088"/>
                <a:gd name="connsiteX7" fmla="*/ 2067556 w 2274725"/>
                <a:gd name="connsiteY7" fmla="*/ 1462088 h 1462088"/>
                <a:gd name="connsiteX8" fmla="*/ 2274725 w 2274725"/>
                <a:gd name="connsiteY8" fmla="*/ 1185863 h 1462088"/>
                <a:gd name="connsiteX9" fmla="*/ 2086606 w 2274725"/>
                <a:gd name="connsiteY9" fmla="*/ 802482 h 1462088"/>
                <a:gd name="connsiteX10" fmla="*/ 1486531 w 2274725"/>
                <a:gd name="connsiteY10" fmla="*/ 383382 h 1462088"/>
                <a:gd name="connsiteX11" fmla="*/ 1438906 w 2274725"/>
                <a:gd name="connsiteY11" fmla="*/ 259557 h 1462088"/>
                <a:gd name="connsiteX12" fmla="*/ 1629406 w 2274725"/>
                <a:gd name="connsiteY12" fmla="*/ 9525 h 1462088"/>
                <a:gd name="connsiteX13" fmla="*/ 1684175 w 2274725"/>
                <a:gd name="connsiteY13" fmla="*/ 0 h 1462088"/>
                <a:gd name="connsiteX0" fmla="*/ 595944 w 2274725"/>
                <a:gd name="connsiteY0" fmla="*/ 2382 h 1462088"/>
                <a:gd name="connsiteX1" fmla="*/ 662619 w 2274725"/>
                <a:gd name="connsiteY1" fmla="*/ 7144 h 1462088"/>
                <a:gd name="connsiteX2" fmla="*/ 850737 w 2274725"/>
                <a:gd name="connsiteY2" fmla="*/ 259557 h 1462088"/>
                <a:gd name="connsiteX3" fmla="*/ 788825 w 2274725"/>
                <a:gd name="connsiteY3" fmla="*/ 388144 h 1462088"/>
                <a:gd name="connsiteX4" fmla="*/ 129219 w 2274725"/>
                <a:gd name="connsiteY4" fmla="*/ 835819 h 1462088"/>
                <a:gd name="connsiteX5" fmla="*/ 631 w 2274725"/>
                <a:gd name="connsiteY5" fmla="*/ 1188244 h 1462088"/>
                <a:gd name="connsiteX6" fmla="*/ 205419 w 2274725"/>
                <a:gd name="connsiteY6" fmla="*/ 1462088 h 1462088"/>
                <a:gd name="connsiteX7" fmla="*/ 2067556 w 2274725"/>
                <a:gd name="connsiteY7" fmla="*/ 1462088 h 1462088"/>
                <a:gd name="connsiteX8" fmla="*/ 2274725 w 2274725"/>
                <a:gd name="connsiteY8" fmla="*/ 1185863 h 1462088"/>
                <a:gd name="connsiteX9" fmla="*/ 2086606 w 2274725"/>
                <a:gd name="connsiteY9" fmla="*/ 802482 h 1462088"/>
                <a:gd name="connsiteX10" fmla="*/ 1486531 w 2274725"/>
                <a:gd name="connsiteY10" fmla="*/ 383382 h 1462088"/>
                <a:gd name="connsiteX11" fmla="*/ 1438906 w 2274725"/>
                <a:gd name="connsiteY11" fmla="*/ 259557 h 1462088"/>
                <a:gd name="connsiteX12" fmla="*/ 1629406 w 2274725"/>
                <a:gd name="connsiteY12" fmla="*/ 9525 h 1462088"/>
                <a:gd name="connsiteX13" fmla="*/ 1684175 w 2274725"/>
                <a:gd name="connsiteY13" fmla="*/ 0 h 1462088"/>
                <a:gd name="connsiteX0" fmla="*/ 595944 w 2274725"/>
                <a:gd name="connsiteY0" fmla="*/ 2382 h 1466110"/>
                <a:gd name="connsiteX1" fmla="*/ 662619 w 2274725"/>
                <a:gd name="connsiteY1" fmla="*/ 7144 h 1466110"/>
                <a:gd name="connsiteX2" fmla="*/ 850737 w 2274725"/>
                <a:gd name="connsiteY2" fmla="*/ 259557 h 1466110"/>
                <a:gd name="connsiteX3" fmla="*/ 788825 w 2274725"/>
                <a:gd name="connsiteY3" fmla="*/ 388144 h 1466110"/>
                <a:gd name="connsiteX4" fmla="*/ 129219 w 2274725"/>
                <a:gd name="connsiteY4" fmla="*/ 835819 h 1466110"/>
                <a:gd name="connsiteX5" fmla="*/ 631 w 2274725"/>
                <a:gd name="connsiteY5" fmla="*/ 1188244 h 1466110"/>
                <a:gd name="connsiteX6" fmla="*/ 205419 w 2274725"/>
                <a:gd name="connsiteY6" fmla="*/ 1462088 h 1466110"/>
                <a:gd name="connsiteX7" fmla="*/ 2067556 w 2274725"/>
                <a:gd name="connsiteY7" fmla="*/ 1462088 h 1466110"/>
                <a:gd name="connsiteX8" fmla="*/ 2274725 w 2274725"/>
                <a:gd name="connsiteY8" fmla="*/ 1185863 h 1466110"/>
                <a:gd name="connsiteX9" fmla="*/ 2086606 w 2274725"/>
                <a:gd name="connsiteY9" fmla="*/ 802482 h 1466110"/>
                <a:gd name="connsiteX10" fmla="*/ 1486531 w 2274725"/>
                <a:gd name="connsiteY10" fmla="*/ 383382 h 1466110"/>
                <a:gd name="connsiteX11" fmla="*/ 1438906 w 2274725"/>
                <a:gd name="connsiteY11" fmla="*/ 259557 h 1466110"/>
                <a:gd name="connsiteX12" fmla="*/ 1629406 w 2274725"/>
                <a:gd name="connsiteY12" fmla="*/ 9525 h 1466110"/>
                <a:gd name="connsiteX13" fmla="*/ 1684175 w 2274725"/>
                <a:gd name="connsiteY13" fmla="*/ 0 h 1466110"/>
                <a:gd name="connsiteX0" fmla="*/ 595944 w 2274725"/>
                <a:gd name="connsiteY0" fmla="*/ 2382 h 1462088"/>
                <a:gd name="connsiteX1" fmla="*/ 662619 w 2274725"/>
                <a:gd name="connsiteY1" fmla="*/ 7144 h 1462088"/>
                <a:gd name="connsiteX2" fmla="*/ 850737 w 2274725"/>
                <a:gd name="connsiteY2" fmla="*/ 259557 h 1462088"/>
                <a:gd name="connsiteX3" fmla="*/ 788825 w 2274725"/>
                <a:gd name="connsiteY3" fmla="*/ 388144 h 1462088"/>
                <a:gd name="connsiteX4" fmla="*/ 129219 w 2274725"/>
                <a:gd name="connsiteY4" fmla="*/ 835819 h 1462088"/>
                <a:gd name="connsiteX5" fmla="*/ 631 w 2274725"/>
                <a:gd name="connsiteY5" fmla="*/ 1188244 h 1462088"/>
                <a:gd name="connsiteX6" fmla="*/ 205419 w 2274725"/>
                <a:gd name="connsiteY6" fmla="*/ 1462088 h 1462088"/>
                <a:gd name="connsiteX7" fmla="*/ 2067556 w 2274725"/>
                <a:gd name="connsiteY7" fmla="*/ 1462088 h 1462088"/>
                <a:gd name="connsiteX8" fmla="*/ 2274725 w 2274725"/>
                <a:gd name="connsiteY8" fmla="*/ 1185863 h 1462088"/>
                <a:gd name="connsiteX9" fmla="*/ 2086606 w 2274725"/>
                <a:gd name="connsiteY9" fmla="*/ 802482 h 1462088"/>
                <a:gd name="connsiteX10" fmla="*/ 1486531 w 2274725"/>
                <a:gd name="connsiteY10" fmla="*/ 383382 h 1462088"/>
                <a:gd name="connsiteX11" fmla="*/ 1438906 w 2274725"/>
                <a:gd name="connsiteY11" fmla="*/ 259557 h 1462088"/>
                <a:gd name="connsiteX12" fmla="*/ 1629406 w 2274725"/>
                <a:gd name="connsiteY12" fmla="*/ 9525 h 1462088"/>
                <a:gd name="connsiteX13" fmla="*/ 1684175 w 2274725"/>
                <a:gd name="connsiteY13" fmla="*/ 0 h 1462088"/>
                <a:gd name="connsiteX0" fmla="*/ 597483 w 2276264"/>
                <a:gd name="connsiteY0" fmla="*/ 2382 h 1462088"/>
                <a:gd name="connsiteX1" fmla="*/ 664158 w 2276264"/>
                <a:gd name="connsiteY1" fmla="*/ 7144 h 1462088"/>
                <a:gd name="connsiteX2" fmla="*/ 852276 w 2276264"/>
                <a:gd name="connsiteY2" fmla="*/ 259557 h 1462088"/>
                <a:gd name="connsiteX3" fmla="*/ 790364 w 2276264"/>
                <a:gd name="connsiteY3" fmla="*/ 388144 h 1462088"/>
                <a:gd name="connsiteX4" fmla="*/ 130758 w 2276264"/>
                <a:gd name="connsiteY4" fmla="*/ 835819 h 1462088"/>
                <a:gd name="connsiteX5" fmla="*/ 2170 w 2276264"/>
                <a:gd name="connsiteY5" fmla="*/ 1188244 h 1462088"/>
                <a:gd name="connsiteX6" fmla="*/ 206958 w 2276264"/>
                <a:gd name="connsiteY6" fmla="*/ 1462088 h 1462088"/>
                <a:gd name="connsiteX7" fmla="*/ 2069095 w 2276264"/>
                <a:gd name="connsiteY7" fmla="*/ 1462088 h 1462088"/>
                <a:gd name="connsiteX8" fmla="*/ 2276264 w 2276264"/>
                <a:gd name="connsiteY8" fmla="*/ 1185863 h 1462088"/>
                <a:gd name="connsiteX9" fmla="*/ 2088145 w 2276264"/>
                <a:gd name="connsiteY9" fmla="*/ 802482 h 1462088"/>
                <a:gd name="connsiteX10" fmla="*/ 1488070 w 2276264"/>
                <a:gd name="connsiteY10" fmla="*/ 383382 h 1462088"/>
                <a:gd name="connsiteX11" fmla="*/ 1440445 w 2276264"/>
                <a:gd name="connsiteY11" fmla="*/ 259557 h 1462088"/>
                <a:gd name="connsiteX12" fmla="*/ 1630945 w 2276264"/>
                <a:gd name="connsiteY12" fmla="*/ 9525 h 1462088"/>
                <a:gd name="connsiteX13" fmla="*/ 1685714 w 2276264"/>
                <a:gd name="connsiteY13" fmla="*/ 0 h 1462088"/>
                <a:gd name="connsiteX0" fmla="*/ 597483 w 2276264"/>
                <a:gd name="connsiteY0" fmla="*/ 2382 h 1462088"/>
                <a:gd name="connsiteX1" fmla="*/ 664158 w 2276264"/>
                <a:gd name="connsiteY1" fmla="*/ 7144 h 1462088"/>
                <a:gd name="connsiteX2" fmla="*/ 852276 w 2276264"/>
                <a:gd name="connsiteY2" fmla="*/ 259557 h 1462088"/>
                <a:gd name="connsiteX3" fmla="*/ 790364 w 2276264"/>
                <a:gd name="connsiteY3" fmla="*/ 388144 h 1462088"/>
                <a:gd name="connsiteX4" fmla="*/ 130758 w 2276264"/>
                <a:gd name="connsiteY4" fmla="*/ 835819 h 1462088"/>
                <a:gd name="connsiteX5" fmla="*/ 2170 w 2276264"/>
                <a:gd name="connsiteY5" fmla="*/ 1188244 h 1462088"/>
                <a:gd name="connsiteX6" fmla="*/ 206958 w 2276264"/>
                <a:gd name="connsiteY6" fmla="*/ 1462088 h 1462088"/>
                <a:gd name="connsiteX7" fmla="*/ 2069095 w 2276264"/>
                <a:gd name="connsiteY7" fmla="*/ 1462088 h 1462088"/>
                <a:gd name="connsiteX8" fmla="*/ 2276264 w 2276264"/>
                <a:gd name="connsiteY8" fmla="*/ 1185863 h 1462088"/>
                <a:gd name="connsiteX9" fmla="*/ 2088145 w 2276264"/>
                <a:gd name="connsiteY9" fmla="*/ 802482 h 1462088"/>
                <a:gd name="connsiteX10" fmla="*/ 1488070 w 2276264"/>
                <a:gd name="connsiteY10" fmla="*/ 383382 h 1462088"/>
                <a:gd name="connsiteX11" fmla="*/ 1440445 w 2276264"/>
                <a:gd name="connsiteY11" fmla="*/ 259557 h 1462088"/>
                <a:gd name="connsiteX12" fmla="*/ 1630945 w 2276264"/>
                <a:gd name="connsiteY12" fmla="*/ 9525 h 1462088"/>
                <a:gd name="connsiteX13" fmla="*/ 1685714 w 2276264"/>
                <a:gd name="connsiteY13" fmla="*/ 0 h 1462088"/>
                <a:gd name="connsiteX0" fmla="*/ 595410 w 2274191"/>
                <a:gd name="connsiteY0" fmla="*/ 2382 h 1462088"/>
                <a:gd name="connsiteX1" fmla="*/ 662085 w 2274191"/>
                <a:gd name="connsiteY1" fmla="*/ 7144 h 1462088"/>
                <a:gd name="connsiteX2" fmla="*/ 850203 w 2274191"/>
                <a:gd name="connsiteY2" fmla="*/ 259557 h 1462088"/>
                <a:gd name="connsiteX3" fmla="*/ 788291 w 2274191"/>
                <a:gd name="connsiteY3" fmla="*/ 388144 h 1462088"/>
                <a:gd name="connsiteX4" fmla="*/ 128685 w 2274191"/>
                <a:gd name="connsiteY4" fmla="*/ 835819 h 1462088"/>
                <a:gd name="connsiteX5" fmla="*/ 97 w 2274191"/>
                <a:gd name="connsiteY5" fmla="*/ 1188244 h 1462088"/>
                <a:gd name="connsiteX6" fmla="*/ 204885 w 2274191"/>
                <a:gd name="connsiteY6" fmla="*/ 1462088 h 1462088"/>
                <a:gd name="connsiteX7" fmla="*/ 2067022 w 2274191"/>
                <a:gd name="connsiteY7" fmla="*/ 1462088 h 1462088"/>
                <a:gd name="connsiteX8" fmla="*/ 2274191 w 2274191"/>
                <a:gd name="connsiteY8" fmla="*/ 1185863 h 1462088"/>
                <a:gd name="connsiteX9" fmla="*/ 2086072 w 2274191"/>
                <a:gd name="connsiteY9" fmla="*/ 802482 h 1462088"/>
                <a:gd name="connsiteX10" fmla="*/ 1485997 w 2274191"/>
                <a:gd name="connsiteY10" fmla="*/ 383382 h 1462088"/>
                <a:gd name="connsiteX11" fmla="*/ 1438372 w 2274191"/>
                <a:gd name="connsiteY11" fmla="*/ 259557 h 1462088"/>
                <a:gd name="connsiteX12" fmla="*/ 1628872 w 2274191"/>
                <a:gd name="connsiteY12" fmla="*/ 9525 h 1462088"/>
                <a:gd name="connsiteX13" fmla="*/ 1683641 w 2274191"/>
                <a:gd name="connsiteY13" fmla="*/ 0 h 1462088"/>
                <a:gd name="connsiteX0" fmla="*/ 595476 w 2274257"/>
                <a:gd name="connsiteY0" fmla="*/ 2382 h 1462088"/>
                <a:gd name="connsiteX1" fmla="*/ 662151 w 2274257"/>
                <a:gd name="connsiteY1" fmla="*/ 7144 h 1462088"/>
                <a:gd name="connsiteX2" fmla="*/ 850269 w 2274257"/>
                <a:gd name="connsiteY2" fmla="*/ 259557 h 1462088"/>
                <a:gd name="connsiteX3" fmla="*/ 788357 w 2274257"/>
                <a:gd name="connsiteY3" fmla="*/ 388144 h 1462088"/>
                <a:gd name="connsiteX4" fmla="*/ 128751 w 2274257"/>
                <a:gd name="connsiteY4" fmla="*/ 835819 h 1462088"/>
                <a:gd name="connsiteX5" fmla="*/ 163 w 2274257"/>
                <a:gd name="connsiteY5" fmla="*/ 1188244 h 1462088"/>
                <a:gd name="connsiteX6" fmla="*/ 204951 w 2274257"/>
                <a:gd name="connsiteY6" fmla="*/ 1462088 h 1462088"/>
                <a:gd name="connsiteX7" fmla="*/ 2067088 w 2274257"/>
                <a:gd name="connsiteY7" fmla="*/ 1462088 h 1462088"/>
                <a:gd name="connsiteX8" fmla="*/ 2274257 w 2274257"/>
                <a:gd name="connsiteY8" fmla="*/ 1185863 h 1462088"/>
                <a:gd name="connsiteX9" fmla="*/ 2086138 w 2274257"/>
                <a:gd name="connsiteY9" fmla="*/ 802482 h 1462088"/>
                <a:gd name="connsiteX10" fmla="*/ 1486063 w 2274257"/>
                <a:gd name="connsiteY10" fmla="*/ 383382 h 1462088"/>
                <a:gd name="connsiteX11" fmla="*/ 1438438 w 2274257"/>
                <a:gd name="connsiteY11" fmla="*/ 259557 h 1462088"/>
                <a:gd name="connsiteX12" fmla="*/ 1628938 w 2274257"/>
                <a:gd name="connsiteY12" fmla="*/ 9525 h 1462088"/>
                <a:gd name="connsiteX13" fmla="*/ 1683707 w 2274257"/>
                <a:gd name="connsiteY13" fmla="*/ 0 h 1462088"/>
                <a:gd name="connsiteX0" fmla="*/ 595485 w 2274266"/>
                <a:gd name="connsiteY0" fmla="*/ 2382 h 1462088"/>
                <a:gd name="connsiteX1" fmla="*/ 662160 w 2274266"/>
                <a:gd name="connsiteY1" fmla="*/ 7144 h 1462088"/>
                <a:gd name="connsiteX2" fmla="*/ 850278 w 2274266"/>
                <a:gd name="connsiteY2" fmla="*/ 259557 h 1462088"/>
                <a:gd name="connsiteX3" fmla="*/ 788366 w 2274266"/>
                <a:gd name="connsiteY3" fmla="*/ 388144 h 1462088"/>
                <a:gd name="connsiteX4" fmla="*/ 128760 w 2274266"/>
                <a:gd name="connsiteY4" fmla="*/ 835819 h 1462088"/>
                <a:gd name="connsiteX5" fmla="*/ 172 w 2274266"/>
                <a:gd name="connsiteY5" fmla="*/ 1188244 h 1462088"/>
                <a:gd name="connsiteX6" fmla="*/ 204960 w 2274266"/>
                <a:gd name="connsiteY6" fmla="*/ 1462088 h 1462088"/>
                <a:gd name="connsiteX7" fmla="*/ 2067097 w 2274266"/>
                <a:gd name="connsiteY7" fmla="*/ 1462088 h 1462088"/>
                <a:gd name="connsiteX8" fmla="*/ 2274266 w 2274266"/>
                <a:gd name="connsiteY8" fmla="*/ 1185863 h 1462088"/>
                <a:gd name="connsiteX9" fmla="*/ 2086147 w 2274266"/>
                <a:gd name="connsiteY9" fmla="*/ 802482 h 1462088"/>
                <a:gd name="connsiteX10" fmla="*/ 1486072 w 2274266"/>
                <a:gd name="connsiteY10" fmla="*/ 383382 h 1462088"/>
                <a:gd name="connsiteX11" fmla="*/ 1438447 w 2274266"/>
                <a:gd name="connsiteY11" fmla="*/ 259557 h 1462088"/>
                <a:gd name="connsiteX12" fmla="*/ 1628947 w 2274266"/>
                <a:gd name="connsiteY12" fmla="*/ 9525 h 1462088"/>
                <a:gd name="connsiteX13" fmla="*/ 1683716 w 2274266"/>
                <a:gd name="connsiteY13" fmla="*/ 0 h 1462088"/>
                <a:gd name="connsiteX0" fmla="*/ 595485 w 2274266"/>
                <a:gd name="connsiteY0" fmla="*/ 2382 h 1462483"/>
                <a:gd name="connsiteX1" fmla="*/ 662160 w 2274266"/>
                <a:gd name="connsiteY1" fmla="*/ 7144 h 1462483"/>
                <a:gd name="connsiteX2" fmla="*/ 850278 w 2274266"/>
                <a:gd name="connsiteY2" fmla="*/ 259557 h 1462483"/>
                <a:gd name="connsiteX3" fmla="*/ 788366 w 2274266"/>
                <a:gd name="connsiteY3" fmla="*/ 388144 h 1462483"/>
                <a:gd name="connsiteX4" fmla="*/ 128760 w 2274266"/>
                <a:gd name="connsiteY4" fmla="*/ 835819 h 1462483"/>
                <a:gd name="connsiteX5" fmla="*/ 172 w 2274266"/>
                <a:gd name="connsiteY5" fmla="*/ 1188244 h 1462483"/>
                <a:gd name="connsiteX6" fmla="*/ 204960 w 2274266"/>
                <a:gd name="connsiteY6" fmla="*/ 1462088 h 1462483"/>
                <a:gd name="connsiteX7" fmla="*/ 2067097 w 2274266"/>
                <a:gd name="connsiteY7" fmla="*/ 1462088 h 1462483"/>
                <a:gd name="connsiteX8" fmla="*/ 2274266 w 2274266"/>
                <a:gd name="connsiteY8" fmla="*/ 1185863 h 1462483"/>
                <a:gd name="connsiteX9" fmla="*/ 2086147 w 2274266"/>
                <a:gd name="connsiteY9" fmla="*/ 802482 h 1462483"/>
                <a:gd name="connsiteX10" fmla="*/ 1486072 w 2274266"/>
                <a:gd name="connsiteY10" fmla="*/ 383382 h 1462483"/>
                <a:gd name="connsiteX11" fmla="*/ 1438447 w 2274266"/>
                <a:gd name="connsiteY11" fmla="*/ 259557 h 1462483"/>
                <a:gd name="connsiteX12" fmla="*/ 1628947 w 2274266"/>
                <a:gd name="connsiteY12" fmla="*/ 9525 h 1462483"/>
                <a:gd name="connsiteX13" fmla="*/ 1683716 w 2274266"/>
                <a:gd name="connsiteY13" fmla="*/ 0 h 1462483"/>
                <a:gd name="connsiteX0" fmla="*/ 595485 w 2283983"/>
                <a:gd name="connsiteY0" fmla="*/ 2382 h 1462487"/>
                <a:gd name="connsiteX1" fmla="*/ 662160 w 2283983"/>
                <a:gd name="connsiteY1" fmla="*/ 7144 h 1462487"/>
                <a:gd name="connsiteX2" fmla="*/ 850278 w 2283983"/>
                <a:gd name="connsiteY2" fmla="*/ 259557 h 1462487"/>
                <a:gd name="connsiteX3" fmla="*/ 788366 w 2283983"/>
                <a:gd name="connsiteY3" fmla="*/ 388144 h 1462487"/>
                <a:gd name="connsiteX4" fmla="*/ 128760 w 2283983"/>
                <a:gd name="connsiteY4" fmla="*/ 835819 h 1462487"/>
                <a:gd name="connsiteX5" fmla="*/ 172 w 2283983"/>
                <a:gd name="connsiteY5" fmla="*/ 1188244 h 1462487"/>
                <a:gd name="connsiteX6" fmla="*/ 204960 w 2283983"/>
                <a:gd name="connsiteY6" fmla="*/ 1462088 h 1462487"/>
                <a:gd name="connsiteX7" fmla="*/ 2067097 w 2283983"/>
                <a:gd name="connsiteY7" fmla="*/ 1462088 h 1462487"/>
                <a:gd name="connsiteX8" fmla="*/ 2274266 w 2283983"/>
                <a:gd name="connsiteY8" fmla="*/ 1185863 h 1462487"/>
                <a:gd name="connsiteX9" fmla="*/ 2086147 w 2283983"/>
                <a:gd name="connsiteY9" fmla="*/ 802482 h 1462487"/>
                <a:gd name="connsiteX10" fmla="*/ 1486072 w 2283983"/>
                <a:gd name="connsiteY10" fmla="*/ 383382 h 1462487"/>
                <a:gd name="connsiteX11" fmla="*/ 1438447 w 2283983"/>
                <a:gd name="connsiteY11" fmla="*/ 259557 h 1462487"/>
                <a:gd name="connsiteX12" fmla="*/ 1628947 w 2283983"/>
                <a:gd name="connsiteY12" fmla="*/ 9525 h 1462487"/>
                <a:gd name="connsiteX13" fmla="*/ 1683716 w 2283983"/>
                <a:gd name="connsiteY13" fmla="*/ 0 h 1462487"/>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83983"/>
                <a:gd name="connsiteY0" fmla="*/ 2382 h 1462540"/>
                <a:gd name="connsiteX1" fmla="*/ 662160 w 2283983"/>
                <a:gd name="connsiteY1" fmla="*/ 7144 h 1462540"/>
                <a:gd name="connsiteX2" fmla="*/ 850278 w 2283983"/>
                <a:gd name="connsiteY2" fmla="*/ 259557 h 1462540"/>
                <a:gd name="connsiteX3" fmla="*/ 788366 w 2283983"/>
                <a:gd name="connsiteY3" fmla="*/ 388144 h 1462540"/>
                <a:gd name="connsiteX4" fmla="*/ 128760 w 2283983"/>
                <a:gd name="connsiteY4" fmla="*/ 835819 h 1462540"/>
                <a:gd name="connsiteX5" fmla="*/ 172 w 2283983"/>
                <a:gd name="connsiteY5" fmla="*/ 1188244 h 1462540"/>
                <a:gd name="connsiteX6" fmla="*/ 204960 w 2283983"/>
                <a:gd name="connsiteY6" fmla="*/ 1462088 h 1462540"/>
                <a:gd name="connsiteX7" fmla="*/ 2067097 w 2283983"/>
                <a:gd name="connsiteY7" fmla="*/ 1462088 h 1462540"/>
                <a:gd name="connsiteX8" fmla="*/ 2274266 w 2283983"/>
                <a:gd name="connsiteY8" fmla="*/ 1185863 h 1462540"/>
                <a:gd name="connsiteX9" fmla="*/ 2086147 w 2283983"/>
                <a:gd name="connsiteY9" fmla="*/ 802482 h 1462540"/>
                <a:gd name="connsiteX10" fmla="*/ 1486072 w 2283983"/>
                <a:gd name="connsiteY10" fmla="*/ 383382 h 1462540"/>
                <a:gd name="connsiteX11" fmla="*/ 1438447 w 2283983"/>
                <a:gd name="connsiteY11" fmla="*/ 259557 h 1462540"/>
                <a:gd name="connsiteX12" fmla="*/ 1628947 w 2283983"/>
                <a:gd name="connsiteY12" fmla="*/ 9525 h 1462540"/>
                <a:gd name="connsiteX13" fmla="*/ 1683716 w 2283983"/>
                <a:gd name="connsiteY13" fmla="*/ 0 h 1462540"/>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38447 w 2275188"/>
                <a:gd name="connsiteY11" fmla="*/ 259557 h 1462088"/>
                <a:gd name="connsiteX12" fmla="*/ 1628947 w 2275188"/>
                <a:gd name="connsiteY12" fmla="*/ 9525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38447 w 2275188"/>
                <a:gd name="connsiteY11" fmla="*/ 259557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38447 w 2275188"/>
                <a:gd name="connsiteY11" fmla="*/ 259557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783"/>
                <a:gd name="connsiteY0" fmla="*/ 2382 h 1462088"/>
                <a:gd name="connsiteX1" fmla="*/ 662160 w 2275783"/>
                <a:gd name="connsiteY1" fmla="*/ 7144 h 1462088"/>
                <a:gd name="connsiteX2" fmla="*/ 850278 w 2275783"/>
                <a:gd name="connsiteY2" fmla="*/ 259557 h 1462088"/>
                <a:gd name="connsiteX3" fmla="*/ 788366 w 2275783"/>
                <a:gd name="connsiteY3" fmla="*/ 388144 h 1462088"/>
                <a:gd name="connsiteX4" fmla="*/ 128760 w 2275783"/>
                <a:gd name="connsiteY4" fmla="*/ 835819 h 1462088"/>
                <a:gd name="connsiteX5" fmla="*/ 172 w 2275783"/>
                <a:gd name="connsiteY5" fmla="*/ 1188244 h 1462088"/>
                <a:gd name="connsiteX6" fmla="*/ 204960 w 2275783"/>
                <a:gd name="connsiteY6" fmla="*/ 1462088 h 1462088"/>
                <a:gd name="connsiteX7" fmla="*/ 2036141 w 2275783"/>
                <a:gd name="connsiteY7" fmla="*/ 1459706 h 1462088"/>
                <a:gd name="connsiteX8" fmla="*/ 2274266 w 2275783"/>
                <a:gd name="connsiteY8" fmla="*/ 1185863 h 1462088"/>
                <a:gd name="connsiteX9" fmla="*/ 2086147 w 2275783"/>
                <a:gd name="connsiteY9" fmla="*/ 802482 h 1462088"/>
                <a:gd name="connsiteX10" fmla="*/ 1486072 w 2275783"/>
                <a:gd name="connsiteY10" fmla="*/ 383382 h 1462088"/>
                <a:gd name="connsiteX11" fmla="*/ 1421778 w 2275783"/>
                <a:gd name="connsiteY11" fmla="*/ 257176 h 1462088"/>
                <a:gd name="connsiteX12" fmla="*/ 1621803 w 2275783"/>
                <a:gd name="connsiteY12" fmla="*/ 2382 h 1462088"/>
                <a:gd name="connsiteX13" fmla="*/ 1683716 w 2275783"/>
                <a:gd name="connsiteY13" fmla="*/ 0 h 1462088"/>
                <a:gd name="connsiteX0" fmla="*/ 595485 w 2278995"/>
                <a:gd name="connsiteY0" fmla="*/ 2382 h 1462088"/>
                <a:gd name="connsiteX1" fmla="*/ 662160 w 2278995"/>
                <a:gd name="connsiteY1" fmla="*/ 7144 h 1462088"/>
                <a:gd name="connsiteX2" fmla="*/ 850278 w 2278995"/>
                <a:gd name="connsiteY2" fmla="*/ 259557 h 1462088"/>
                <a:gd name="connsiteX3" fmla="*/ 788366 w 2278995"/>
                <a:gd name="connsiteY3" fmla="*/ 388144 h 1462088"/>
                <a:gd name="connsiteX4" fmla="*/ 128760 w 2278995"/>
                <a:gd name="connsiteY4" fmla="*/ 835819 h 1462088"/>
                <a:gd name="connsiteX5" fmla="*/ 172 w 2278995"/>
                <a:gd name="connsiteY5" fmla="*/ 1188244 h 1462088"/>
                <a:gd name="connsiteX6" fmla="*/ 204960 w 2278995"/>
                <a:gd name="connsiteY6" fmla="*/ 1462088 h 1462088"/>
                <a:gd name="connsiteX7" fmla="*/ 2036141 w 2278995"/>
                <a:gd name="connsiteY7" fmla="*/ 1459706 h 1462088"/>
                <a:gd name="connsiteX8" fmla="*/ 2274266 w 2278995"/>
                <a:gd name="connsiteY8" fmla="*/ 1185863 h 1462088"/>
                <a:gd name="connsiteX9" fmla="*/ 2086147 w 2278995"/>
                <a:gd name="connsiteY9" fmla="*/ 802482 h 1462088"/>
                <a:gd name="connsiteX10" fmla="*/ 1486072 w 2278995"/>
                <a:gd name="connsiteY10" fmla="*/ 383382 h 1462088"/>
                <a:gd name="connsiteX11" fmla="*/ 1421778 w 2278995"/>
                <a:gd name="connsiteY11" fmla="*/ 257176 h 1462088"/>
                <a:gd name="connsiteX12" fmla="*/ 1621803 w 2278995"/>
                <a:gd name="connsiteY12" fmla="*/ 2382 h 1462088"/>
                <a:gd name="connsiteX13" fmla="*/ 1683716 w 2278995"/>
                <a:gd name="connsiteY13" fmla="*/ 0 h 1462088"/>
                <a:gd name="connsiteX0" fmla="*/ 595485 w 2278995"/>
                <a:gd name="connsiteY0" fmla="*/ 2382 h 1462088"/>
                <a:gd name="connsiteX1" fmla="*/ 662160 w 2278995"/>
                <a:gd name="connsiteY1" fmla="*/ 7144 h 1462088"/>
                <a:gd name="connsiteX2" fmla="*/ 850278 w 2278995"/>
                <a:gd name="connsiteY2" fmla="*/ 259557 h 1462088"/>
                <a:gd name="connsiteX3" fmla="*/ 788366 w 2278995"/>
                <a:gd name="connsiteY3" fmla="*/ 388144 h 1462088"/>
                <a:gd name="connsiteX4" fmla="*/ 128760 w 2278995"/>
                <a:gd name="connsiteY4" fmla="*/ 835819 h 1462088"/>
                <a:gd name="connsiteX5" fmla="*/ 172 w 2278995"/>
                <a:gd name="connsiteY5" fmla="*/ 1188244 h 1462088"/>
                <a:gd name="connsiteX6" fmla="*/ 204960 w 2278995"/>
                <a:gd name="connsiteY6" fmla="*/ 1462088 h 1462088"/>
                <a:gd name="connsiteX7" fmla="*/ 2036141 w 2278995"/>
                <a:gd name="connsiteY7" fmla="*/ 1459706 h 1462088"/>
                <a:gd name="connsiteX8" fmla="*/ 2274266 w 2278995"/>
                <a:gd name="connsiteY8" fmla="*/ 1185863 h 1462088"/>
                <a:gd name="connsiteX9" fmla="*/ 2086147 w 2278995"/>
                <a:gd name="connsiteY9" fmla="*/ 802482 h 1462088"/>
                <a:gd name="connsiteX10" fmla="*/ 1486072 w 2278995"/>
                <a:gd name="connsiteY10" fmla="*/ 383382 h 1462088"/>
                <a:gd name="connsiteX11" fmla="*/ 1421778 w 2278995"/>
                <a:gd name="connsiteY11" fmla="*/ 257176 h 1462088"/>
                <a:gd name="connsiteX12" fmla="*/ 1621803 w 2278995"/>
                <a:gd name="connsiteY12" fmla="*/ 2382 h 1462088"/>
                <a:gd name="connsiteX13" fmla="*/ 1683716 w 2278995"/>
                <a:gd name="connsiteY13" fmla="*/ 0 h 1462088"/>
                <a:gd name="connsiteX0" fmla="*/ 595485 w 2282810"/>
                <a:gd name="connsiteY0" fmla="*/ 2382 h 1462088"/>
                <a:gd name="connsiteX1" fmla="*/ 662160 w 2282810"/>
                <a:gd name="connsiteY1" fmla="*/ 7144 h 1462088"/>
                <a:gd name="connsiteX2" fmla="*/ 850278 w 2282810"/>
                <a:gd name="connsiteY2" fmla="*/ 259557 h 1462088"/>
                <a:gd name="connsiteX3" fmla="*/ 788366 w 2282810"/>
                <a:gd name="connsiteY3" fmla="*/ 388144 h 1462088"/>
                <a:gd name="connsiteX4" fmla="*/ 128760 w 2282810"/>
                <a:gd name="connsiteY4" fmla="*/ 835819 h 1462088"/>
                <a:gd name="connsiteX5" fmla="*/ 172 w 2282810"/>
                <a:gd name="connsiteY5" fmla="*/ 1188244 h 1462088"/>
                <a:gd name="connsiteX6" fmla="*/ 204960 w 2282810"/>
                <a:gd name="connsiteY6" fmla="*/ 1462088 h 1462088"/>
                <a:gd name="connsiteX7" fmla="*/ 2036141 w 2282810"/>
                <a:gd name="connsiteY7" fmla="*/ 1459706 h 1462088"/>
                <a:gd name="connsiteX8" fmla="*/ 2274266 w 2282810"/>
                <a:gd name="connsiteY8" fmla="*/ 1185863 h 1462088"/>
                <a:gd name="connsiteX9" fmla="*/ 2086147 w 2282810"/>
                <a:gd name="connsiteY9" fmla="*/ 802482 h 1462088"/>
                <a:gd name="connsiteX10" fmla="*/ 1486072 w 2282810"/>
                <a:gd name="connsiteY10" fmla="*/ 383382 h 1462088"/>
                <a:gd name="connsiteX11" fmla="*/ 1421778 w 2282810"/>
                <a:gd name="connsiteY11" fmla="*/ 257176 h 1462088"/>
                <a:gd name="connsiteX12" fmla="*/ 1621803 w 2282810"/>
                <a:gd name="connsiteY12" fmla="*/ 2382 h 1462088"/>
                <a:gd name="connsiteX13" fmla="*/ 1683716 w 2282810"/>
                <a:gd name="connsiteY13" fmla="*/ 0 h 1462088"/>
                <a:gd name="connsiteX0" fmla="*/ 595485 w 2276559"/>
                <a:gd name="connsiteY0" fmla="*/ 2382 h 1462088"/>
                <a:gd name="connsiteX1" fmla="*/ 662160 w 2276559"/>
                <a:gd name="connsiteY1" fmla="*/ 7144 h 1462088"/>
                <a:gd name="connsiteX2" fmla="*/ 850278 w 2276559"/>
                <a:gd name="connsiteY2" fmla="*/ 259557 h 1462088"/>
                <a:gd name="connsiteX3" fmla="*/ 788366 w 2276559"/>
                <a:gd name="connsiteY3" fmla="*/ 388144 h 1462088"/>
                <a:gd name="connsiteX4" fmla="*/ 128760 w 2276559"/>
                <a:gd name="connsiteY4" fmla="*/ 835819 h 1462088"/>
                <a:gd name="connsiteX5" fmla="*/ 172 w 2276559"/>
                <a:gd name="connsiteY5" fmla="*/ 1188244 h 1462088"/>
                <a:gd name="connsiteX6" fmla="*/ 204960 w 2276559"/>
                <a:gd name="connsiteY6" fmla="*/ 1462088 h 1462088"/>
                <a:gd name="connsiteX7" fmla="*/ 2036141 w 2276559"/>
                <a:gd name="connsiteY7" fmla="*/ 1459706 h 1462088"/>
                <a:gd name="connsiteX8" fmla="*/ 2274266 w 2276559"/>
                <a:gd name="connsiteY8" fmla="*/ 1185863 h 1462088"/>
                <a:gd name="connsiteX9" fmla="*/ 2086147 w 2276559"/>
                <a:gd name="connsiteY9" fmla="*/ 802482 h 1462088"/>
                <a:gd name="connsiteX10" fmla="*/ 1486072 w 2276559"/>
                <a:gd name="connsiteY10" fmla="*/ 383382 h 1462088"/>
                <a:gd name="connsiteX11" fmla="*/ 1421778 w 2276559"/>
                <a:gd name="connsiteY11" fmla="*/ 257176 h 1462088"/>
                <a:gd name="connsiteX12" fmla="*/ 1621803 w 2276559"/>
                <a:gd name="connsiteY12" fmla="*/ 2382 h 1462088"/>
                <a:gd name="connsiteX13" fmla="*/ 1683716 w 2276559"/>
                <a:gd name="connsiteY13" fmla="*/ 0 h 1462088"/>
                <a:gd name="connsiteX0" fmla="*/ 595420 w 2276494"/>
                <a:gd name="connsiteY0" fmla="*/ 2382 h 1462088"/>
                <a:gd name="connsiteX1" fmla="*/ 662095 w 2276494"/>
                <a:gd name="connsiteY1" fmla="*/ 7144 h 1462088"/>
                <a:gd name="connsiteX2" fmla="*/ 850213 w 2276494"/>
                <a:gd name="connsiteY2" fmla="*/ 259557 h 1462088"/>
                <a:gd name="connsiteX3" fmla="*/ 788301 w 2276494"/>
                <a:gd name="connsiteY3" fmla="*/ 388144 h 1462088"/>
                <a:gd name="connsiteX4" fmla="*/ 128695 w 2276494"/>
                <a:gd name="connsiteY4" fmla="*/ 835819 h 1462088"/>
                <a:gd name="connsiteX5" fmla="*/ 107 w 2276494"/>
                <a:gd name="connsiteY5" fmla="*/ 1188244 h 1462088"/>
                <a:gd name="connsiteX6" fmla="*/ 232516 w 2276494"/>
                <a:gd name="connsiteY6" fmla="*/ 1462088 h 1462088"/>
                <a:gd name="connsiteX7" fmla="*/ 2036076 w 2276494"/>
                <a:gd name="connsiteY7" fmla="*/ 1459706 h 1462088"/>
                <a:gd name="connsiteX8" fmla="*/ 2274201 w 2276494"/>
                <a:gd name="connsiteY8" fmla="*/ 1185863 h 1462088"/>
                <a:gd name="connsiteX9" fmla="*/ 2086082 w 2276494"/>
                <a:gd name="connsiteY9" fmla="*/ 802482 h 1462088"/>
                <a:gd name="connsiteX10" fmla="*/ 1486007 w 2276494"/>
                <a:gd name="connsiteY10" fmla="*/ 383382 h 1462088"/>
                <a:gd name="connsiteX11" fmla="*/ 1421713 w 2276494"/>
                <a:gd name="connsiteY11" fmla="*/ 257176 h 1462088"/>
                <a:gd name="connsiteX12" fmla="*/ 1621738 w 2276494"/>
                <a:gd name="connsiteY12" fmla="*/ 2382 h 1462088"/>
                <a:gd name="connsiteX13" fmla="*/ 1683651 w 2276494"/>
                <a:gd name="connsiteY13" fmla="*/ 0 h 1462088"/>
                <a:gd name="connsiteX0" fmla="*/ 595422 w 2276496"/>
                <a:gd name="connsiteY0" fmla="*/ 2382 h 1462088"/>
                <a:gd name="connsiteX1" fmla="*/ 662097 w 2276496"/>
                <a:gd name="connsiteY1" fmla="*/ 7144 h 1462088"/>
                <a:gd name="connsiteX2" fmla="*/ 850215 w 2276496"/>
                <a:gd name="connsiteY2" fmla="*/ 259557 h 1462088"/>
                <a:gd name="connsiteX3" fmla="*/ 788303 w 2276496"/>
                <a:gd name="connsiteY3" fmla="*/ 388144 h 1462088"/>
                <a:gd name="connsiteX4" fmla="*/ 128697 w 2276496"/>
                <a:gd name="connsiteY4" fmla="*/ 835819 h 1462088"/>
                <a:gd name="connsiteX5" fmla="*/ 109 w 2276496"/>
                <a:gd name="connsiteY5" fmla="*/ 1188244 h 1462088"/>
                <a:gd name="connsiteX6" fmla="*/ 232518 w 2276496"/>
                <a:gd name="connsiteY6" fmla="*/ 1462088 h 1462088"/>
                <a:gd name="connsiteX7" fmla="*/ 2036078 w 2276496"/>
                <a:gd name="connsiteY7" fmla="*/ 1459706 h 1462088"/>
                <a:gd name="connsiteX8" fmla="*/ 2274203 w 2276496"/>
                <a:gd name="connsiteY8" fmla="*/ 1185863 h 1462088"/>
                <a:gd name="connsiteX9" fmla="*/ 2086084 w 2276496"/>
                <a:gd name="connsiteY9" fmla="*/ 802482 h 1462088"/>
                <a:gd name="connsiteX10" fmla="*/ 1486009 w 2276496"/>
                <a:gd name="connsiteY10" fmla="*/ 383382 h 1462088"/>
                <a:gd name="connsiteX11" fmla="*/ 1421715 w 2276496"/>
                <a:gd name="connsiteY11" fmla="*/ 257176 h 1462088"/>
                <a:gd name="connsiteX12" fmla="*/ 1621740 w 2276496"/>
                <a:gd name="connsiteY12" fmla="*/ 2382 h 1462088"/>
                <a:gd name="connsiteX13" fmla="*/ 1683653 w 2276496"/>
                <a:gd name="connsiteY13" fmla="*/ 0 h 1462088"/>
                <a:gd name="connsiteX0" fmla="*/ 595971 w 2277045"/>
                <a:gd name="connsiteY0" fmla="*/ 2382 h 1462088"/>
                <a:gd name="connsiteX1" fmla="*/ 662646 w 2277045"/>
                <a:gd name="connsiteY1" fmla="*/ 7144 h 1462088"/>
                <a:gd name="connsiteX2" fmla="*/ 850764 w 2277045"/>
                <a:gd name="connsiteY2" fmla="*/ 259557 h 1462088"/>
                <a:gd name="connsiteX3" fmla="*/ 788852 w 2277045"/>
                <a:gd name="connsiteY3" fmla="*/ 388144 h 1462088"/>
                <a:gd name="connsiteX4" fmla="*/ 129246 w 2277045"/>
                <a:gd name="connsiteY4" fmla="*/ 835819 h 1462088"/>
                <a:gd name="connsiteX5" fmla="*/ 658 w 2277045"/>
                <a:gd name="connsiteY5" fmla="*/ 1188244 h 1462088"/>
                <a:gd name="connsiteX6" fmla="*/ 233067 w 2277045"/>
                <a:gd name="connsiteY6" fmla="*/ 1462088 h 1462088"/>
                <a:gd name="connsiteX7" fmla="*/ 2036627 w 2277045"/>
                <a:gd name="connsiteY7" fmla="*/ 1459706 h 1462088"/>
                <a:gd name="connsiteX8" fmla="*/ 2274752 w 2277045"/>
                <a:gd name="connsiteY8" fmla="*/ 1185863 h 1462088"/>
                <a:gd name="connsiteX9" fmla="*/ 2086633 w 2277045"/>
                <a:gd name="connsiteY9" fmla="*/ 802482 h 1462088"/>
                <a:gd name="connsiteX10" fmla="*/ 1486558 w 2277045"/>
                <a:gd name="connsiteY10" fmla="*/ 383382 h 1462088"/>
                <a:gd name="connsiteX11" fmla="*/ 1422264 w 2277045"/>
                <a:gd name="connsiteY11" fmla="*/ 257176 h 1462088"/>
                <a:gd name="connsiteX12" fmla="*/ 1622289 w 2277045"/>
                <a:gd name="connsiteY12" fmla="*/ 2382 h 1462088"/>
                <a:gd name="connsiteX13" fmla="*/ 1684202 w 2277045"/>
                <a:gd name="connsiteY13" fmla="*/ 0 h 1462088"/>
                <a:gd name="connsiteX0" fmla="*/ 595971 w 2277045"/>
                <a:gd name="connsiteY0" fmla="*/ 2382 h 1462088"/>
                <a:gd name="connsiteX1" fmla="*/ 662646 w 2277045"/>
                <a:gd name="connsiteY1" fmla="*/ 7144 h 1462088"/>
                <a:gd name="connsiteX2" fmla="*/ 850764 w 2277045"/>
                <a:gd name="connsiteY2" fmla="*/ 259557 h 1462088"/>
                <a:gd name="connsiteX3" fmla="*/ 788852 w 2277045"/>
                <a:gd name="connsiteY3" fmla="*/ 388144 h 1462088"/>
                <a:gd name="connsiteX4" fmla="*/ 129246 w 2277045"/>
                <a:gd name="connsiteY4" fmla="*/ 835819 h 1462088"/>
                <a:gd name="connsiteX5" fmla="*/ 658 w 2277045"/>
                <a:gd name="connsiteY5" fmla="*/ 1188244 h 1462088"/>
                <a:gd name="connsiteX6" fmla="*/ 233067 w 2277045"/>
                <a:gd name="connsiteY6" fmla="*/ 1462088 h 1462088"/>
                <a:gd name="connsiteX7" fmla="*/ 2036627 w 2277045"/>
                <a:gd name="connsiteY7" fmla="*/ 1459706 h 1462088"/>
                <a:gd name="connsiteX8" fmla="*/ 2274752 w 2277045"/>
                <a:gd name="connsiteY8" fmla="*/ 1185863 h 1462088"/>
                <a:gd name="connsiteX9" fmla="*/ 2086633 w 2277045"/>
                <a:gd name="connsiteY9" fmla="*/ 802482 h 1462088"/>
                <a:gd name="connsiteX10" fmla="*/ 1486558 w 2277045"/>
                <a:gd name="connsiteY10" fmla="*/ 383382 h 1462088"/>
                <a:gd name="connsiteX11" fmla="*/ 1422264 w 2277045"/>
                <a:gd name="connsiteY11" fmla="*/ 257176 h 1462088"/>
                <a:gd name="connsiteX12" fmla="*/ 1622289 w 2277045"/>
                <a:gd name="connsiteY12" fmla="*/ 2382 h 1462088"/>
                <a:gd name="connsiteX13" fmla="*/ 1684202 w 2277045"/>
                <a:gd name="connsiteY13" fmla="*/ 0 h 1462088"/>
                <a:gd name="connsiteX0" fmla="*/ 595747 w 2276821"/>
                <a:gd name="connsiteY0" fmla="*/ 2382 h 1462088"/>
                <a:gd name="connsiteX1" fmla="*/ 662422 w 2276821"/>
                <a:gd name="connsiteY1" fmla="*/ 7144 h 1462088"/>
                <a:gd name="connsiteX2" fmla="*/ 850540 w 2276821"/>
                <a:gd name="connsiteY2" fmla="*/ 259557 h 1462088"/>
                <a:gd name="connsiteX3" fmla="*/ 788628 w 2276821"/>
                <a:gd name="connsiteY3" fmla="*/ 388144 h 1462088"/>
                <a:gd name="connsiteX4" fmla="*/ 129022 w 2276821"/>
                <a:gd name="connsiteY4" fmla="*/ 835819 h 1462088"/>
                <a:gd name="connsiteX5" fmla="*/ 434 w 2276821"/>
                <a:gd name="connsiteY5" fmla="*/ 1188244 h 1462088"/>
                <a:gd name="connsiteX6" fmla="*/ 232843 w 2276821"/>
                <a:gd name="connsiteY6" fmla="*/ 1462088 h 1462088"/>
                <a:gd name="connsiteX7" fmla="*/ 2036403 w 2276821"/>
                <a:gd name="connsiteY7" fmla="*/ 1459706 h 1462088"/>
                <a:gd name="connsiteX8" fmla="*/ 2274528 w 2276821"/>
                <a:gd name="connsiteY8" fmla="*/ 1185863 h 1462088"/>
                <a:gd name="connsiteX9" fmla="*/ 2086409 w 2276821"/>
                <a:gd name="connsiteY9" fmla="*/ 802482 h 1462088"/>
                <a:gd name="connsiteX10" fmla="*/ 1486334 w 2276821"/>
                <a:gd name="connsiteY10" fmla="*/ 383382 h 1462088"/>
                <a:gd name="connsiteX11" fmla="*/ 1422040 w 2276821"/>
                <a:gd name="connsiteY11" fmla="*/ 257176 h 1462088"/>
                <a:gd name="connsiteX12" fmla="*/ 1622065 w 2276821"/>
                <a:gd name="connsiteY12" fmla="*/ 2382 h 1462088"/>
                <a:gd name="connsiteX13" fmla="*/ 1683978 w 2276821"/>
                <a:gd name="connsiteY13" fmla="*/ 0 h 1462088"/>
                <a:gd name="connsiteX0" fmla="*/ 595747 w 2283413"/>
                <a:gd name="connsiteY0" fmla="*/ 2382 h 1462088"/>
                <a:gd name="connsiteX1" fmla="*/ 662422 w 2283413"/>
                <a:gd name="connsiteY1" fmla="*/ 7144 h 1462088"/>
                <a:gd name="connsiteX2" fmla="*/ 850540 w 2283413"/>
                <a:gd name="connsiteY2" fmla="*/ 259557 h 1462088"/>
                <a:gd name="connsiteX3" fmla="*/ 788628 w 2283413"/>
                <a:gd name="connsiteY3" fmla="*/ 388144 h 1462088"/>
                <a:gd name="connsiteX4" fmla="*/ 129022 w 2283413"/>
                <a:gd name="connsiteY4" fmla="*/ 835819 h 1462088"/>
                <a:gd name="connsiteX5" fmla="*/ 434 w 2283413"/>
                <a:gd name="connsiteY5" fmla="*/ 1188244 h 1462088"/>
                <a:gd name="connsiteX6" fmla="*/ 232843 w 2283413"/>
                <a:gd name="connsiteY6" fmla="*/ 1462088 h 1462088"/>
                <a:gd name="connsiteX7" fmla="*/ 2036403 w 2283413"/>
                <a:gd name="connsiteY7" fmla="*/ 1459706 h 1462088"/>
                <a:gd name="connsiteX8" fmla="*/ 2274528 w 2283413"/>
                <a:gd name="connsiteY8" fmla="*/ 1185863 h 1462088"/>
                <a:gd name="connsiteX9" fmla="*/ 2086409 w 2283413"/>
                <a:gd name="connsiteY9" fmla="*/ 802482 h 1462088"/>
                <a:gd name="connsiteX10" fmla="*/ 1486334 w 2283413"/>
                <a:gd name="connsiteY10" fmla="*/ 383382 h 1462088"/>
                <a:gd name="connsiteX11" fmla="*/ 1422040 w 2283413"/>
                <a:gd name="connsiteY11" fmla="*/ 257176 h 1462088"/>
                <a:gd name="connsiteX12" fmla="*/ 1622065 w 2283413"/>
                <a:gd name="connsiteY12" fmla="*/ 2382 h 1462088"/>
                <a:gd name="connsiteX13" fmla="*/ 1683978 w 2283413"/>
                <a:gd name="connsiteY13" fmla="*/ 0 h 1462088"/>
                <a:gd name="connsiteX0" fmla="*/ 595747 w 2280356"/>
                <a:gd name="connsiteY0" fmla="*/ 2382 h 1462088"/>
                <a:gd name="connsiteX1" fmla="*/ 662422 w 2280356"/>
                <a:gd name="connsiteY1" fmla="*/ 7144 h 1462088"/>
                <a:gd name="connsiteX2" fmla="*/ 850540 w 2280356"/>
                <a:gd name="connsiteY2" fmla="*/ 259557 h 1462088"/>
                <a:gd name="connsiteX3" fmla="*/ 788628 w 2280356"/>
                <a:gd name="connsiteY3" fmla="*/ 388144 h 1462088"/>
                <a:gd name="connsiteX4" fmla="*/ 129022 w 2280356"/>
                <a:gd name="connsiteY4" fmla="*/ 835819 h 1462088"/>
                <a:gd name="connsiteX5" fmla="*/ 434 w 2280356"/>
                <a:gd name="connsiteY5" fmla="*/ 1188244 h 1462088"/>
                <a:gd name="connsiteX6" fmla="*/ 232843 w 2280356"/>
                <a:gd name="connsiteY6" fmla="*/ 1462088 h 1462088"/>
                <a:gd name="connsiteX7" fmla="*/ 2036403 w 2280356"/>
                <a:gd name="connsiteY7" fmla="*/ 1459706 h 1462088"/>
                <a:gd name="connsiteX8" fmla="*/ 2274528 w 2280356"/>
                <a:gd name="connsiteY8" fmla="*/ 1185863 h 1462088"/>
                <a:gd name="connsiteX9" fmla="*/ 2086409 w 2280356"/>
                <a:gd name="connsiteY9" fmla="*/ 802482 h 1462088"/>
                <a:gd name="connsiteX10" fmla="*/ 1486334 w 2280356"/>
                <a:gd name="connsiteY10" fmla="*/ 383382 h 1462088"/>
                <a:gd name="connsiteX11" fmla="*/ 1422040 w 2280356"/>
                <a:gd name="connsiteY11" fmla="*/ 257176 h 1462088"/>
                <a:gd name="connsiteX12" fmla="*/ 1622065 w 2280356"/>
                <a:gd name="connsiteY12" fmla="*/ 2382 h 1462088"/>
                <a:gd name="connsiteX13" fmla="*/ 1683978 w 2280356"/>
                <a:gd name="connsiteY13" fmla="*/ 0 h 1462088"/>
                <a:gd name="connsiteX0" fmla="*/ 595747 w 2277356"/>
                <a:gd name="connsiteY0" fmla="*/ 2382 h 1462088"/>
                <a:gd name="connsiteX1" fmla="*/ 662422 w 2277356"/>
                <a:gd name="connsiteY1" fmla="*/ 7144 h 1462088"/>
                <a:gd name="connsiteX2" fmla="*/ 850540 w 2277356"/>
                <a:gd name="connsiteY2" fmla="*/ 259557 h 1462088"/>
                <a:gd name="connsiteX3" fmla="*/ 788628 w 2277356"/>
                <a:gd name="connsiteY3" fmla="*/ 388144 h 1462088"/>
                <a:gd name="connsiteX4" fmla="*/ 129022 w 2277356"/>
                <a:gd name="connsiteY4" fmla="*/ 835819 h 1462088"/>
                <a:gd name="connsiteX5" fmla="*/ 434 w 2277356"/>
                <a:gd name="connsiteY5" fmla="*/ 1188244 h 1462088"/>
                <a:gd name="connsiteX6" fmla="*/ 232843 w 2277356"/>
                <a:gd name="connsiteY6" fmla="*/ 1462088 h 1462088"/>
                <a:gd name="connsiteX7" fmla="*/ 2036403 w 2277356"/>
                <a:gd name="connsiteY7" fmla="*/ 1459706 h 1462088"/>
                <a:gd name="connsiteX8" fmla="*/ 2274528 w 2277356"/>
                <a:gd name="connsiteY8" fmla="*/ 1185863 h 1462088"/>
                <a:gd name="connsiteX9" fmla="*/ 2086409 w 2277356"/>
                <a:gd name="connsiteY9" fmla="*/ 802482 h 1462088"/>
                <a:gd name="connsiteX10" fmla="*/ 1486334 w 2277356"/>
                <a:gd name="connsiteY10" fmla="*/ 383382 h 1462088"/>
                <a:gd name="connsiteX11" fmla="*/ 1422040 w 2277356"/>
                <a:gd name="connsiteY11" fmla="*/ 257176 h 1462088"/>
                <a:gd name="connsiteX12" fmla="*/ 1622065 w 2277356"/>
                <a:gd name="connsiteY12" fmla="*/ 2382 h 1462088"/>
                <a:gd name="connsiteX13" fmla="*/ 1683978 w 2277356"/>
                <a:gd name="connsiteY13" fmla="*/ 0 h 1462088"/>
                <a:gd name="connsiteX0" fmla="*/ 595747 w 2275004"/>
                <a:gd name="connsiteY0" fmla="*/ 2382 h 1462088"/>
                <a:gd name="connsiteX1" fmla="*/ 662422 w 2275004"/>
                <a:gd name="connsiteY1" fmla="*/ 7144 h 1462088"/>
                <a:gd name="connsiteX2" fmla="*/ 850540 w 2275004"/>
                <a:gd name="connsiteY2" fmla="*/ 259557 h 1462088"/>
                <a:gd name="connsiteX3" fmla="*/ 788628 w 2275004"/>
                <a:gd name="connsiteY3" fmla="*/ 388144 h 1462088"/>
                <a:gd name="connsiteX4" fmla="*/ 129022 w 2275004"/>
                <a:gd name="connsiteY4" fmla="*/ 835819 h 1462088"/>
                <a:gd name="connsiteX5" fmla="*/ 434 w 2275004"/>
                <a:gd name="connsiteY5" fmla="*/ 1188244 h 1462088"/>
                <a:gd name="connsiteX6" fmla="*/ 232843 w 2275004"/>
                <a:gd name="connsiteY6" fmla="*/ 1462088 h 1462088"/>
                <a:gd name="connsiteX7" fmla="*/ 2036403 w 2275004"/>
                <a:gd name="connsiteY7" fmla="*/ 1459706 h 1462088"/>
                <a:gd name="connsiteX8" fmla="*/ 2274528 w 2275004"/>
                <a:gd name="connsiteY8" fmla="*/ 1185863 h 1462088"/>
                <a:gd name="connsiteX9" fmla="*/ 2086409 w 2275004"/>
                <a:gd name="connsiteY9" fmla="*/ 802482 h 1462088"/>
                <a:gd name="connsiteX10" fmla="*/ 1486334 w 2275004"/>
                <a:gd name="connsiteY10" fmla="*/ 383382 h 1462088"/>
                <a:gd name="connsiteX11" fmla="*/ 1422040 w 2275004"/>
                <a:gd name="connsiteY11" fmla="*/ 257176 h 1462088"/>
                <a:gd name="connsiteX12" fmla="*/ 1622065 w 2275004"/>
                <a:gd name="connsiteY12" fmla="*/ 2382 h 1462088"/>
                <a:gd name="connsiteX13" fmla="*/ 1683978 w 2275004"/>
                <a:gd name="connsiteY13" fmla="*/ 0 h 1462088"/>
                <a:gd name="connsiteX0" fmla="*/ 595747 w 2274623"/>
                <a:gd name="connsiteY0" fmla="*/ 2382 h 1462088"/>
                <a:gd name="connsiteX1" fmla="*/ 662422 w 2274623"/>
                <a:gd name="connsiteY1" fmla="*/ 7144 h 1462088"/>
                <a:gd name="connsiteX2" fmla="*/ 850540 w 2274623"/>
                <a:gd name="connsiteY2" fmla="*/ 259557 h 1462088"/>
                <a:gd name="connsiteX3" fmla="*/ 788628 w 2274623"/>
                <a:gd name="connsiteY3" fmla="*/ 388144 h 1462088"/>
                <a:gd name="connsiteX4" fmla="*/ 129022 w 2274623"/>
                <a:gd name="connsiteY4" fmla="*/ 835819 h 1462088"/>
                <a:gd name="connsiteX5" fmla="*/ 434 w 2274623"/>
                <a:gd name="connsiteY5" fmla="*/ 1188244 h 1462088"/>
                <a:gd name="connsiteX6" fmla="*/ 232843 w 2274623"/>
                <a:gd name="connsiteY6" fmla="*/ 1462088 h 1462088"/>
                <a:gd name="connsiteX7" fmla="*/ 2036403 w 2274623"/>
                <a:gd name="connsiteY7" fmla="*/ 1459706 h 1462088"/>
                <a:gd name="connsiteX8" fmla="*/ 2274528 w 2274623"/>
                <a:gd name="connsiteY8" fmla="*/ 1185863 h 1462088"/>
                <a:gd name="connsiteX9" fmla="*/ 2086409 w 2274623"/>
                <a:gd name="connsiteY9" fmla="*/ 802482 h 1462088"/>
                <a:gd name="connsiteX10" fmla="*/ 1486334 w 2274623"/>
                <a:gd name="connsiteY10" fmla="*/ 383382 h 1462088"/>
                <a:gd name="connsiteX11" fmla="*/ 1422040 w 2274623"/>
                <a:gd name="connsiteY11" fmla="*/ 257176 h 1462088"/>
                <a:gd name="connsiteX12" fmla="*/ 1622065 w 2274623"/>
                <a:gd name="connsiteY12" fmla="*/ 2382 h 1462088"/>
                <a:gd name="connsiteX13" fmla="*/ 1683978 w 2274623"/>
                <a:gd name="connsiteY13" fmla="*/ 0 h 14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4623" h="1462088">
                  <a:moveTo>
                    <a:pt x="595747" y="2382"/>
                  </a:moveTo>
                  <a:lnTo>
                    <a:pt x="662422" y="7144"/>
                  </a:lnTo>
                  <a:cubicBezTo>
                    <a:pt x="707665" y="120649"/>
                    <a:pt x="776721" y="184151"/>
                    <a:pt x="850540" y="259557"/>
                  </a:cubicBezTo>
                  <a:lnTo>
                    <a:pt x="788628" y="388144"/>
                  </a:lnTo>
                  <a:lnTo>
                    <a:pt x="129022" y="835819"/>
                  </a:lnTo>
                  <a:cubicBezTo>
                    <a:pt x="-4328" y="919956"/>
                    <a:pt x="2160" y="1038086"/>
                    <a:pt x="434" y="1188244"/>
                  </a:cubicBezTo>
                  <a:cubicBezTo>
                    <a:pt x="-6193" y="1473477"/>
                    <a:pt x="62840" y="1460818"/>
                    <a:pt x="232843" y="1462088"/>
                  </a:cubicBezTo>
                  <a:lnTo>
                    <a:pt x="2036403" y="1459706"/>
                  </a:lnTo>
                  <a:cubicBezTo>
                    <a:pt x="2304948" y="1459667"/>
                    <a:pt x="2271255" y="1409438"/>
                    <a:pt x="2274528" y="1185863"/>
                  </a:cubicBezTo>
                  <a:cubicBezTo>
                    <a:pt x="2278080" y="905013"/>
                    <a:pt x="2181976" y="876402"/>
                    <a:pt x="2086409" y="802482"/>
                  </a:cubicBezTo>
                  <a:lnTo>
                    <a:pt x="1486334" y="383382"/>
                  </a:lnTo>
                  <a:lnTo>
                    <a:pt x="1422040" y="257176"/>
                  </a:lnTo>
                  <a:cubicBezTo>
                    <a:pt x="1480778" y="209551"/>
                    <a:pt x="1575234" y="166688"/>
                    <a:pt x="1622065" y="2382"/>
                  </a:cubicBezTo>
                  <a:lnTo>
                    <a:pt x="1683978" y="0"/>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43" name="Group 21"/>
          <p:cNvGrpSpPr>
            <a:grpSpLocks/>
          </p:cNvGrpSpPr>
          <p:nvPr/>
        </p:nvGrpSpPr>
        <p:grpSpPr bwMode="auto">
          <a:xfrm>
            <a:off x="2287337" y="1200719"/>
            <a:ext cx="673607" cy="673607"/>
            <a:chOff x="2362200" y="1295400"/>
            <a:chExt cx="3200400" cy="3200400"/>
          </a:xfrm>
        </p:grpSpPr>
        <p:sp>
          <p:nvSpPr>
            <p:cNvPr id="44" name="Oval 43"/>
            <p:cNvSpPr/>
            <p:nvPr/>
          </p:nvSpPr>
          <p:spPr>
            <a:xfrm>
              <a:off x="2362200" y="1295400"/>
              <a:ext cx="3200400" cy="3200400"/>
            </a:xfrm>
            <a:prstGeom prst="ellipse">
              <a:avLst/>
            </a:prstGeom>
            <a:no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121" charset="-128"/>
                <a:cs typeface="Arial"/>
              </a:endParaRPr>
            </a:p>
          </p:txBody>
        </p:sp>
        <p:sp>
          <p:nvSpPr>
            <p:cNvPr id="45" name="Oval 44"/>
            <p:cNvSpPr/>
            <p:nvPr/>
          </p:nvSpPr>
          <p:spPr>
            <a:xfrm>
              <a:off x="2818120" y="1295400"/>
              <a:ext cx="2288554" cy="3200400"/>
            </a:xfrm>
            <a:prstGeom prst="ellipse">
              <a:avLst/>
            </a:prstGeom>
            <a:no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121" charset="-128"/>
                <a:cs typeface="Arial"/>
              </a:endParaRPr>
            </a:p>
          </p:txBody>
        </p:sp>
        <p:sp>
          <p:nvSpPr>
            <p:cNvPr id="46" name="Oval 45"/>
            <p:cNvSpPr/>
            <p:nvPr/>
          </p:nvSpPr>
          <p:spPr>
            <a:xfrm>
              <a:off x="3506477" y="1295400"/>
              <a:ext cx="983363" cy="3200400"/>
            </a:xfrm>
            <a:prstGeom prst="ellipse">
              <a:avLst/>
            </a:prstGeom>
            <a:no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pitchFamily="121" charset="-128"/>
                <a:cs typeface="Arial"/>
              </a:endParaRPr>
            </a:p>
          </p:txBody>
        </p:sp>
        <p:cxnSp>
          <p:nvCxnSpPr>
            <p:cNvPr id="47" name="Straight Connector 46"/>
            <p:cNvCxnSpPr>
              <a:stCxn id="44" idx="2"/>
              <a:endCxn id="44" idx="6"/>
            </p:cNvCxnSpPr>
            <p:nvPr/>
          </p:nvCxnSpPr>
          <p:spPr>
            <a:xfrm rot="10800000" flipH="1">
              <a:off x="2362200" y="2895603"/>
              <a:ext cx="3200400" cy="0"/>
            </a:xfrm>
            <a:prstGeom prst="line">
              <a:avLst/>
            </a:prstGeom>
            <a:ln w="285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flipH="1">
              <a:off x="2469476" y="2296642"/>
              <a:ext cx="2976906" cy="8942"/>
            </a:xfrm>
            <a:prstGeom prst="line">
              <a:avLst/>
            </a:prstGeom>
            <a:ln w="285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flipH="1">
              <a:off x="2835999" y="1760263"/>
              <a:ext cx="2261738" cy="8942"/>
            </a:xfrm>
            <a:prstGeom prst="line">
              <a:avLst/>
            </a:prstGeom>
            <a:ln w="285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flipH="1">
              <a:off x="2469476" y="3494558"/>
              <a:ext cx="2976906" cy="0"/>
            </a:xfrm>
            <a:prstGeom prst="line">
              <a:avLst/>
            </a:prstGeom>
            <a:ln w="285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flipH="1">
              <a:off x="2835999" y="4022001"/>
              <a:ext cx="2252796" cy="0"/>
            </a:xfrm>
            <a:prstGeom prst="line">
              <a:avLst/>
            </a:prstGeom>
            <a:ln w="285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088425" y="1238344"/>
            <a:ext cx="801072" cy="635982"/>
            <a:chOff x="294758" y="800239"/>
            <a:chExt cx="3408990" cy="2706441"/>
          </a:xfrm>
        </p:grpSpPr>
        <p:sp>
          <p:nvSpPr>
            <p:cNvPr id="53" name="Round Same Side Corner Rectangle 52"/>
            <p:cNvSpPr/>
            <p:nvPr/>
          </p:nvSpPr>
          <p:spPr>
            <a:xfrm>
              <a:off x="648181" y="800239"/>
              <a:ext cx="2674673" cy="2088524"/>
            </a:xfrm>
            <a:prstGeom prst="round2SameRect">
              <a:avLst>
                <a:gd name="adj1" fmla="val 7638"/>
                <a:gd name="adj2" fmla="val 4515"/>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924184" y="1067708"/>
              <a:ext cx="2122667" cy="1485298"/>
            </a:xfrm>
            <a:prstGeom prst="rect">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a:off x="294758" y="3137802"/>
              <a:ext cx="3408990" cy="368878"/>
            </a:xfrm>
            <a:custGeom>
              <a:avLst/>
              <a:gdLst>
                <a:gd name="connsiteX0" fmla="*/ 2407443 w 2407443"/>
                <a:gd name="connsiteY0" fmla="*/ 0 h 261937"/>
                <a:gd name="connsiteX1" fmla="*/ 1576387 w 2407443"/>
                <a:gd name="connsiteY1" fmla="*/ 0 h 261937"/>
                <a:gd name="connsiteX2" fmla="*/ 1504950 w 2407443"/>
                <a:gd name="connsiteY2" fmla="*/ 71437 h 261937"/>
                <a:gd name="connsiteX3" fmla="*/ 888206 w 2407443"/>
                <a:gd name="connsiteY3" fmla="*/ 71437 h 261937"/>
                <a:gd name="connsiteX4" fmla="*/ 823913 w 2407443"/>
                <a:gd name="connsiteY4" fmla="*/ 7144 h 261937"/>
                <a:gd name="connsiteX5" fmla="*/ 0 w 2407443"/>
                <a:gd name="connsiteY5" fmla="*/ 7144 h 261937"/>
                <a:gd name="connsiteX6" fmla="*/ 130968 w 2407443"/>
                <a:gd name="connsiteY6" fmla="*/ 261937 h 261937"/>
                <a:gd name="connsiteX7" fmla="*/ 2286000 w 2407443"/>
                <a:gd name="connsiteY7" fmla="*/ 261937 h 261937"/>
                <a:gd name="connsiteX8" fmla="*/ 2407443 w 2407443"/>
                <a:gd name="connsiteY8" fmla="*/ 0 h 261937"/>
                <a:gd name="connsiteX0" fmla="*/ 2407443 w 2407443"/>
                <a:gd name="connsiteY0" fmla="*/ 0 h 261937"/>
                <a:gd name="connsiteX1" fmla="*/ 1576387 w 2407443"/>
                <a:gd name="connsiteY1" fmla="*/ 0 h 261937"/>
                <a:gd name="connsiteX2" fmla="*/ 1504950 w 2407443"/>
                <a:gd name="connsiteY2" fmla="*/ 71437 h 261937"/>
                <a:gd name="connsiteX3" fmla="*/ 888206 w 2407443"/>
                <a:gd name="connsiteY3" fmla="*/ 71437 h 261937"/>
                <a:gd name="connsiteX4" fmla="*/ 823913 w 2407443"/>
                <a:gd name="connsiteY4" fmla="*/ 7144 h 261937"/>
                <a:gd name="connsiteX5" fmla="*/ 0 w 2407443"/>
                <a:gd name="connsiteY5" fmla="*/ 7144 h 261937"/>
                <a:gd name="connsiteX6" fmla="*/ 130968 w 2407443"/>
                <a:gd name="connsiteY6" fmla="*/ 261937 h 261937"/>
                <a:gd name="connsiteX7" fmla="*/ 2286000 w 2407443"/>
                <a:gd name="connsiteY7" fmla="*/ 261937 h 261937"/>
                <a:gd name="connsiteX8" fmla="*/ 2407443 w 2407443"/>
                <a:gd name="connsiteY8" fmla="*/ 0 h 261937"/>
                <a:gd name="connsiteX0" fmla="*/ 2420305 w 2420305"/>
                <a:gd name="connsiteY0" fmla="*/ 0 h 261937"/>
                <a:gd name="connsiteX1" fmla="*/ 1589249 w 2420305"/>
                <a:gd name="connsiteY1" fmla="*/ 0 h 261937"/>
                <a:gd name="connsiteX2" fmla="*/ 1517812 w 2420305"/>
                <a:gd name="connsiteY2" fmla="*/ 71437 h 261937"/>
                <a:gd name="connsiteX3" fmla="*/ 901068 w 2420305"/>
                <a:gd name="connsiteY3" fmla="*/ 71437 h 261937"/>
                <a:gd name="connsiteX4" fmla="*/ 836775 w 2420305"/>
                <a:gd name="connsiteY4" fmla="*/ 7144 h 261937"/>
                <a:gd name="connsiteX5" fmla="*/ 12862 w 2420305"/>
                <a:gd name="connsiteY5" fmla="*/ 7144 h 261937"/>
                <a:gd name="connsiteX6" fmla="*/ 143830 w 2420305"/>
                <a:gd name="connsiteY6" fmla="*/ 261937 h 261937"/>
                <a:gd name="connsiteX7" fmla="*/ 2298862 w 2420305"/>
                <a:gd name="connsiteY7" fmla="*/ 261937 h 261937"/>
                <a:gd name="connsiteX8" fmla="*/ 2420305 w 2420305"/>
                <a:gd name="connsiteY8" fmla="*/ 0 h 261937"/>
                <a:gd name="connsiteX0" fmla="*/ 2410929 w 2410929"/>
                <a:gd name="connsiteY0" fmla="*/ 0 h 261969"/>
                <a:gd name="connsiteX1" fmla="*/ 1579873 w 2410929"/>
                <a:gd name="connsiteY1" fmla="*/ 0 h 261969"/>
                <a:gd name="connsiteX2" fmla="*/ 1508436 w 2410929"/>
                <a:gd name="connsiteY2" fmla="*/ 71437 h 261969"/>
                <a:gd name="connsiteX3" fmla="*/ 891692 w 2410929"/>
                <a:gd name="connsiteY3" fmla="*/ 71437 h 261969"/>
                <a:gd name="connsiteX4" fmla="*/ 827399 w 2410929"/>
                <a:gd name="connsiteY4" fmla="*/ 7144 h 261969"/>
                <a:gd name="connsiteX5" fmla="*/ 3486 w 2410929"/>
                <a:gd name="connsiteY5" fmla="*/ 7144 h 261969"/>
                <a:gd name="connsiteX6" fmla="*/ 134454 w 2410929"/>
                <a:gd name="connsiteY6" fmla="*/ 261937 h 261969"/>
                <a:gd name="connsiteX7" fmla="*/ 2289486 w 2410929"/>
                <a:gd name="connsiteY7" fmla="*/ 261937 h 261969"/>
                <a:gd name="connsiteX8" fmla="*/ 2410929 w 2410929"/>
                <a:gd name="connsiteY8" fmla="*/ 0 h 261969"/>
                <a:gd name="connsiteX0" fmla="*/ 2410929 w 2410929"/>
                <a:gd name="connsiteY0" fmla="*/ 0 h 261969"/>
                <a:gd name="connsiteX1" fmla="*/ 1579873 w 2410929"/>
                <a:gd name="connsiteY1" fmla="*/ 0 h 261969"/>
                <a:gd name="connsiteX2" fmla="*/ 1508436 w 2410929"/>
                <a:gd name="connsiteY2" fmla="*/ 71437 h 261969"/>
                <a:gd name="connsiteX3" fmla="*/ 891692 w 2410929"/>
                <a:gd name="connsiteY3" fmla="*/ 71437 h 261969"/>
                <a:gd name="connsiteX4" fmla="*/ 827399 w 2410929"/>
                <a:gd name="connsiteY4" fmla="*/ 7144 h 261969"/>
                <a:gd name="connsiteX5" fmla="*/ 3486 w 2410929"/>
                <a:gd name="connsiteY5" fmla="*/ 7144 h 261969"/>
                <a:gd name="connsiteX6" fmla="*/ 134454 w 2410929"/>
                <a:gd name="connsiteY6" fmla="*/ 261937 h 261969"/>
                <a:gd name="connsiteX7" fmla="*/ 2289486 w 2410929"/>
                <a:gd name="connsiteY7" fmla="*/ 261937 h 261969"/>
                <a:gd name="connsiteX8" fmla="*/ 2410929 w 2410929"/>
                <a:gd name="connsiteY8" fmla="*/ 0 h 261969"/>
                <a:gd name="connsiteX0" fmla="*/ 2410929 w 2419653"/>
                <a:gd name="connsiteY0" fmla="*/ 0 h 261969"/>
                <a:gd name="connsiteX1" fmla="*/ 1579873 w 2419653"/>
                <a:gd name="connsiteY1" fmla="*/ 0 h 261969"/>
                <a:gd name="connsiteX2" fmla="*/ 1508436 w 2419653"/>
                <a:gd name="connsiteY2" fmla="*/ 71437 h 261969"/>
                <a:gd name="connsiteX3" fmla="*/ 891692 w 2419653"/>
                <a:gd name="connsiteY3" fmla="*/ 71437 h 261969"/>
                <a:gd name="connsiteX4" fmla="*/ 827399 w 2419653"/>
                <a:gd name="connsiteY4" fmla="*/ 7144 h 261969"/>
                <a:gd name="connsiteX5" fmla="*/ 3486 w 2419653"/>
                <a:gd name="connsiteY5" fmla="*/ 7144 h 261969"/>
                <a:gd name="connsiteX6" fmla="*/ 134454 w 2419653"/>
                <a:gd name="connsiteY6" fmla="*/ 261937 h 261969"/>
                <a:gd name="connsiteX7" fmla="*/ 2289486 w 2419653"/>
                <a:gd name="connsiteY7" fmla="*/ 261937 h 261969"/>
                <a:gd name="connsiteX8" fmla="*/ 2410929 w 2419653"/>
                <a:gd name="connsiteY8" fmla="*/ 0 h 261969"/>
                <a:gd name="connsiteX0" fmla="*/ 2410929 w 2411431"/>
                <a:gd name="connsiteY0" fmla="*/ 0 h 261969"/>
                <a:gd name="connsiteX1" fmla="*/ 1579873 w 2411431"/>
                <a:gd name="connsiteY1" fmla="*/ 0 h 261969"/>
                <a:gd name="connsiteX2" fmla="*/ 1508436 w 2411431"/>
                <a:gd name="connsiteY2" fmla="*/ 71437 h 261969"/>
                <a:gd name="connsiteX3" fmla="*/ 891692 w 2411431"/>
                <a:gd name="connsiteY3" fmla="*/ 71437 h 261969"/>
                <a:gd name="connsiteX4" fmla="*/ 827399 w 2411431"/>
                <a:gd name="connsiteY4" fmla="*/ 7144 h 261969"/>
                <a:gd name="connsiteX5" fmla="*/ 3486 w 2411431"/>
                <a:gd name="connsiteY5" fmla="*/ 7144 h 261969"/>
                <a:gd name="connsiteX6" fmla="*/ 134454 w 2411431"/>
                <a:gd name="connsiteY6" fmla="*/ 261937 h 261969"/>
                <a:gd name="connsiteX7" fmla="*/ 2289486 w 2411431"/>
                <a:gd name="connsiteY7" fmla="*/ 261937 h 261969"/>
                <a:gd name="connsiteX8" fmla="*/ 2410929 w 2411431"/>
                <a:gd name="connsiteY8" fmla="*/ 0 h 261969"/>
                <a:gd name="connsiteX0" fmla="*/ 2410929 w 2415618"/>
                <a:gd name="connsiteY0" fmla="*/ 0 h 261969"/>
                <a:gd name="connsiteX1" fmla="*/ 1579873 w 2415618"/>
                <a:gd name="connsiteY1" fmla="*/ 0 h 261969"/>
                <a:gd name="connsiteX2" fmla="*/ 1508436 w 2415618"/>
                <a:gd name="connsiteY2" fmla="*/ 71437 h 261969"/>
                <a:gd name="connsiteX3" fmla="*/ 891692 w 2415618"/>
                <a:gd name="connsiteY3" fmla="*/ 71437 h 261969"/>
                <a:gd name="connsiteX4" fmla="*/ 827399 w 2415618"/>
                <a:gd name="connsiteY4" fmla="*/ 7144 h 261969"/>
                <a:gd name="connsiteX5" fmla="*/ 3486 w 2415618"/>
                <a:gd name="connsiteY5" fmla="*/ 7144 h 261969"/>
                <a:gd name="connsiteX6" fmla="*/ 134454 w 2415618"/>
                <a:gd name="connsiteY6" fmla="*/ 261937 h 261969"/>
                <a:gd name="connsiteX7" fmla="*/ 2289486 w 2415618"/>
                <a:gd name="connsiteY7" fmla="*/ 261937 h 261969"/>
                <a:gd name="connsiteX8" fmla="*/ 2410929 w 2415618"/>
                <a:gd name="connsiteY8" fmla="*/ 0 h 261969"/>
                <a:gd name="connsiteX0" fmla="*/ 2410929 w 2412794"/>
                <a:gd name="connsiteY0" fmla="*/ 0 h 261969"/>
                <a:gd name="connsiteX1" fmla="*/ 1579873 w 2412794"/>
                <a:gd name="connsiteY1" fmla="*/ 0 h 261969"/>
                <a:gd name="connsiteX2" fmla="*/ 1508436 w 2412794"/>
                <a:gd name="connsiteY2" fmla="*/ 71437 h 261969"/>
                <a:gd name="connsiteX3" fmla="*/ 891692 w 2412794"/>
                <a:gd name="connsiteY3" fmla="*/ 71437 h 261969"/>
                <a:gd name="connsiteX4" fmla="*/ 827399 w 2412794"/>
                <a:gd name="connsiteY4" fmla="*/ 7144 h 261969"/>
                <a:gd name="connsiteX5" fmla="*/ 3486 w 2412794"/>
                <a:gd name="connsiteY5" fmla="*/ 7144 h 261969"/>
                <a:gd name="connsiteX6" fmla="*/ 134454 w 2412794"/>
                <a:gd name="connsiteY6" fmla="*/ 261937 h 261969"/>
                <a:gd name="connsiteX7" fmla="*/ 2289486 w 2412794"/>
                <a:gd name="connsiteY7" fmla="*/ 261937 h 261969"/>
                <a:gd name="connsiteX8" fmla="*/ 2410929 w 2412794"/>
                <a:gd name="connsiteY8" fmla="*/ 0 h 261969"/>
                <a:gd name="connsiteX0" fmla="*/ 2407482 w 2409347"/>
                <a:gd name="connsiteY0" fmla="*/ 0 h 262263"/>
                <a:gd name="connsiteX1" fmla="*/ 1576426 w 2409347"/>
                <a:gd name="connsiteY1" fmla="*/ 0 h 262263"/>
                <a:gd name="connsiteX2" fmla="*/ 1504989 w 2409347"/>
                <a:gd name="connsiteY2" fmla="*/ 71437 h 262263"/>
                <a:gd name="connsiteX3" fmla="*/ 888245 w 2409347"/>
                <a:gd name="connsiteY3" fmla="*/ 71437 h 262263"/>
                <a:gd name="connsiteX4" fmla="*/ 823952 w 2409347"/>
                <a:gd name="connsiteY4" fmla="*/ 7144 h 262263"/>
                <a:gd name="connsiteX5" fmla="*/ 39 w 2409347"/>
                <a:gd name="connsiteY5" fmla="*/ 7144 h 262263"/>
                <a:gd name="connsiteX6" fmla="*/ 131007 w 2409347"/>
                <a:gd name="connsiteY6" fmla="*/ 261937 h 262263"/>
                <a:gd name="connsiteX7" fmla="*/ 2286039 w 2409347"/>
                <a:gd name="connsiteY7" fmla="*/ 261937 h 262263"/>
                <a:gd name="connsiteX8" fmla="*/ 2407482 w 2409347"/>
                <a:gd name="connsiteY8" fmla="*/ 0 h 262263"/>
                <a:gd name="connsiteX0" fmla="*/ 2410928 w 2412793"/>
                <a:gd name="connsiteY0" fmla="*/ 0 h 262133"/>
                <a:gd name="connsiteX1" fmla="*/ 1579872 w 2412793"/>
                <a:gd name="connsiteY1" fmla="*/ 0 h 262133"/>
                <a:gd name="connsiteX2" fmla="*/ 1508435 w 2412793"/>
                <a:gd name="connsiteY2" fmla="*/ 71437 h 262133"/>
                <a:gd name="connsiteX3" fmla="*/ 891691 w 2412793"/>
                <a:gd name="connsiteY3" fmla="*/ 71437 h 262133"/>
                <a:gd name="connsiteX4" fmla="*/ 827398 w 2412793"/>
                <a:gd name="connsiteY4" fmla="*/ 7144 h 262133"/>
                <a:gd name="connsiteX5" fmla="*/ 3485 w 2412793"/>
                <a:gd name="connsiteY5" fmla="*/ 7144 h 262133"/>
                <a:gd name="connsiteX6" fmla="*/ 134453 w 2412793"/>
                <a:gd name="connsiteY6" fmla="*/ 261937 h 262133"/>
                <a:gd name="connsiteX7" fmla="*/ 2289485 w 2412793"/>
                <a:gd name="connsiteY7" fmla="*/ 261937 h 262133"/>
                <a:gd name="connsiteX8" fmla="*/ 2410928 w 2412793"/>
                <a:gd name="connsiteY8" fmla="*/ 0 h 262133"/>
                <a:gd name="connsiteX0" fmla="*/ 2410928 w 2413309"/>
                <a:gd name="connsiteY0" fmla="*/ 0 h 262133"/>
                <a:gd name="connsiteX1" fmla="*/ 1579872 w 2413309"/>
                <a:gd name="connsiteY1" fmla="*/ 0 h 262133"/>
                <a:gd name="connsiteX2" fmla="*/ 1508435 w 2413309"/>
                <a:gd name="connsiteY2" fmla="*/ 71437 h 262133"/>
                <a:gd name="connsiteX3" fmla="*/ 891691 w 2413309"/>
                <a:gd name="connsiteY3" fmla="*/ 71437 h 262133"/>
                <a:gd name="connsiteX4" fmla="*/ 827398 w 2413309"/>
                <a:gd name="connsiteY4" fmla="*/ 7144 h 262133"/>
                <a:gd name="connsiteX5" fmla="*/ 3485 w 2413309"/>
                <a:gd name="connsiteY5" fmla="*/ 7144 h 262133"/>
                <a:gd name="connsiteX6" fmla="*/ 134453 w 2413309"/>
                <a:gd name="connsiteY6" fmla="*/ 261937 h 262133"/>
                <a:gd name="connsiteX7" fmla="*/ 2289485 w 2413309"/>
                <a:gd name="connsiteY7" fmla="*/ 261937 h 262133"/>
                <a:gd name="connsiteX8" fmla="*/ 2410928 w 2413309"/>
                <a:gd name="connsiteY8" fmla="*/ 0 h 262133"/>
                <a:gd name="connsiteX0" fmla="*/ 2412480 w 2414861"/>
                <a:gd name="connsiteY0" fmla="*/ 0 h 261939"/>
                <a:gd name="connsiteX1" fmla="*/ 1581424 w 2414861"/>
                <a:gd name="connsiteY1" fmla="*/ 0 h 261939"/>
                <a:gd name="connsiteX2" fmla="*/ 1509987 w 2414861"/>
                <a:gd name="connsiteY2" fmla="*/ 71437 h 261939"/>
                <a:gd name="connsiteX3" fmla="*/ 893243 w 2414861"/>
                <a:gd name="connsiteY3" fmla="*/ 71437 h 261939"/>
                <a:gd name="connsiteX4" fmla="*/ 828950 w 2414861"/>
                <a:gd name="connsiteY4" fmla="*/ 7144 h 261939"/>
                <a:gd name="connsiteX5" fmla="*/ 5037 w 2414861"/>
                <a:gd name="connsiteY5" fmla="*/ 7144 h 261939"/>
                <a:gd name="connsiteX6" fmla="*/ 136005 w 2414861"/>
                <a:gd name="connsiteY6" fmla="*/ 261937 h 261939"/>
                <a:gd name="connsiteX7" fmla="*/ 2291037 w 2414861"/>
                <a:gd name="connsiteY7" fmla="*/ 261937 h 261939"/>
                <a:gd name="connsiteX8" fmla="*/ 2412480 w 2414861"/>
                <a:gd name="connsiteY8" fmla="*/ 0 h 261939"/>
                <a:gd name="connsiteX0" fmla="*/ 2412480 w 2414861"/>
                <a:gd name="connsiteY0" fmla="*/ 0 h 261939"/>
                <a:gd name="connsiteX1" fmla="*/ 1581424 w 2414861"/>
                <a:gd name="connsiteY1" fmla="*/ 0 h 261939"/>
                <a:gd name="connsiteX2" fmla="*/ 1509987 w 2414861"/>
                <a:gd name="connsiteY2" fmla="*/ 71437 h 261939"/>
                <a:gd name="connsiteX3" fmla="*/ 893243 w 2414861"/>
                <a:gd name="connsiteY3" fmla="*/ 71437 h 261939"/>
                <a:gd name="connsiteX4" fmla="*/ 828950 w 2414861"/>
                <a:gd name="connsiteY4" fmla="*/ 7144 h 261939"/>
                <a:gd name="connsiteX5" fmla="*/ 5037 w 2414861"/>
                <a:gd name="connsiteY5" fmla="*/ 7144 h 261939"/>
                <a:gd name="connsiteX6" fmla="*/ 136005 w 2414861"/>
                <a:gd name="connsiteY6" fmla="*/ 261937 h 261939"/>
                <a:gd name="connsiteX7" fmla="*/ 2291037 w 2414861"/>
                <a:gd name="connsiteY7" fmla="*/ 261937 h 261939"/>
                <a:gd name="connsiteX8" fmla="*/ 2412480 w 2414861"/>
                <a:gd name="connsiteY8" fmla="*/ 0 h 261939"/>
                <a:gd name="connsiteX0" fmla="*/ 2417566 w 2419947"/>
                <a:gd name="connsiteY0" fmla="*/ 0 h 261939"/>
                <a:gd name="connsiteX1" fmla="*/ 1586510 w 2419947"/>
                <a:gd name="connsiteY1" fmla="*/ 0 h 261939"/>
                <a:gd name="connsiteX2" fmla="*/ 1515073 w 2419947"/>
                <a:gd name="connsiteY2" fmla="*/ 71437 h 261939"/>
                <a:gd name="connsiteX3" fmla="*/ 898329 w 2419947"/>
                <a:gd name="connsiteY3" fmla="*/ 71437 h 261939"/>
                <a:gd name="connsiteX4" fmla="*/ 834036 w 2419947"/>
                <a:gd name="connsiteY4" fmla="*/ 7144 h 261939"/>
                <a:gd name="connsiteX5" fmla="*/ 3359 w 2419947"/>
                <a:gd name="connsiteY5" fmla="*/ 7144 h 261939"/>
                <a:gd name="connsiteX6" fmla="*/ 141091 w 2419947"/>
                <a:gd name="connsiteY6" fmla="*/ 261937 h 261939"/>
                <a:gd name="connsiteX7" fmla="*/ 2296123 w 2419947"/>
                <a:gd name="connsiteY7" fmla="*/ 261937 h 261939"/>
                <a:gd name="connsiteX8" fmla="*/ 2417566 w 2419947"/>
                <a:gd name="connsiteY8" fmla="*/ 0 h 261939"/>
                <a:gd name="connsiteX0" fmla="*/ 2416819 w 2419200"/>
                <a:gd name="connsiteY0" fmla="*/ 0 h 261939"/>
                <a:gd name="connsiteX1" fmla="*/ 1585763 w 2419200"/>
                <a:gd name="connsiteY1" fmla="*/ 0 h 261939"/>
                <a:gd name="connsiteX2" fmla="*/ 1514326 w 2419200"/>
                <a:gd name="connsiteY2" fmla="*/ 71437 h 261939"/>
                <a:gd name="connsiteX3" fmla="*/ 897582 w 2419200"/>
                <a:gd name="connsiteY3" fmla="*/ 71437 h 261939"/>
                <a:gd name="connsiteX4" fmla="*/ 833289 w 2419200"/>
                <a:gd name="connsiteY4" fmla="*/ 7144 h 261939"/>
                <a:gd name="connsiteX5" fmla="*/ 2612 w 2419200"/>
                <a:gd name="connsiteY5" fmla="*/ 7144 h 261939"/>
                <a:gd name="connsiteX6" fmla="*/ 140344 w 2419200"/>
                <a:gd name="connsiteY6" fmla="*/ 261937 h 261939"/>
                <a:gd name="connsiteX7" fmla="*/ 2295376 w 2419200"/>
                <a:gd name="connsiteY7" fmla="*/ 261937 h 261939"/>
                <a:gd name="connsiteX8" fmla="*/ 2416819 w 2419200"/>
                <a:gd name="connsiteY8" fmla="*/ 0 h 261939"/>
                <a:gd name="connsiteX0" fmla="*/ 2416819 w 2420703"/>
                <a:gd name="connsiteY0" fmla="*/ 0 h 261939"/>
                <a:gd name="connsiteX1" fmla="*/ 1585763 w 2420703"/>
                <a:gd name="connsiteY1" fmla="*/ 0 h 261939"/>
                <a:gd name="connsiteX2" fmla="*/ 1514326 w 2420703"/>
                <a:gd name="connsiteY2" fmla="*/ 71437 h 261939"/>
                <a:gd name="connsiteX3" fmla="*/ 897582 w 2420703"/>
                <a:gd name="connsiteY3" fmla="*/ 71437 h 261939"/>
                <a:gd name="connsiteX4" fmla="*/ 833289 w 2420703"/>
                <a:gd name="connsiteY4" fmla="*/ 7144 h 261939"/>
                <a:gd name="connsiteX5" fmla="*/ 2612 w 2420703"/>
                <a:gd name="connsiteY5" fmla="*/ 7144 h 261939"/>
                <a:gd name="connsiteX6" fmla="*/ 140344 w 2420703"/>
                <a:gd name="connsiteY6" fmla="*/ 261937 h 261939"/>
                <a:gd name="connsiteX7" fmla="*/ 2295376 w 2420703"/>
                <a:gd name="connsiteY7" fmla="*/ 261937 h 261939"/>
                <a:gd name="connsiteX8" fmla="*/ 2416819 w 2420703"/>
                <a:gd name="connsiteY8" fmla="*/ 0 h 2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03" h="261939">
                  <a:moveTo>
                    <a:pt x="2416819" y="0"/>
                  </a:moveTo>
                  <a:lnTo>
                    <a:pt x="1585763" y="0"/>
                  </a:lnTo>
                  <a:lnTo>
                    <a:pt x="1514326" y="71437"/>
                  </a:lnTo>
                  <a:lnTo>
                    <a:pt x="897582" y="71437"/>
                  </a:lnTo>
                  <a:lnTo>
                    <a:pt x="833289" y="7144"/>
                  </a:lnTo>
                  <a:lnTo>
                    <a:pt x="2612" y="7144"/>
                  </a:lnTo>
                  <a:cubicBezTo>
                    <a:pt x="5097" y="102562"/>
                    <a:pt x="-36662" y="262732"/>
                    <a:pt x="140344" y="261937"/>
                  </a:cubicBezTo>
                  <a:lnTo>
                    <a:pt x="2295376" y="261937"/>
                  </a:lnTo>
                  <a:cubicBezTo>
                    <a:pt x="2457300" y="260349"/>
                    <a:pt x="2415439" y="104423"/>
                    <a:pt x="2416819" y="0"/>
                  </a:cubicBezTo>
                  <a:close/>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56" name="Group 55"/>
          <p:cNvGrpSpPr/>
          <p:nvPr/>
        </p:nvGrpSpPr>
        <p:grpSpPr>
          <a:xfrm>
            <a:off x="558938" y="1174063"/>
            <a:ext cx="407238" cy="718567"/>
            <a:chOff x="7260193" y="1546416"/>
            <a:chExt cx="441741" cy="779448"/>
          </a:xfrm>
        </p:grpSpPr>
        <p:sp>
          <p:nvSpPr>
            <p:cNvPr id="57" name="Rounded Rectangle 56"/>
            <p:cNvSpPr/>
            <p:nvPr/>
          </p:nvSpPr>
          <p:spPr>
            <a:xfrm>
              <a:off x="7260193" y="1546416"/>
              <a:ext cx="441741" cy="779448"/>
            </a:xfrm>
            <a:prstGeom prst="roundRect">
              <a:avLst>
                <a:gd name="adj" fmla="val 7292"/>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7304207" y="1647248"/>
              <a:ext cx="353713" cy="519045"/>
            </a:xfrm>
            <a:prstGeom prst="rect">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7430648" y="2196676"/>
              <a:ext cx="100832" cy="100832"/>
            </a:xfrm>
            <a:prstGeom prst="ellipse">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60" name="Straight Connector 59"/>
            <p:cNvCxnSpPr/>
            <p:nvPr/>
          </p:nvCxnSpPr>
          <p:spPr>
            <a:xfrm flipV="1">
              <a:off x="7427118" y="1601634"/>
              <a:ext cx="107890" cy="1"/>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8435082" y="96339"/>
            <a:ext cx="672066" cy="798491"/>
            <a:chOff x="10456013" y="6458754"/>
            <a:chExt cx="672066" cy="798491"/>
          </a:xfrm>
        </p:grpSpPr>
        <p:grpSp>
          <p:nvGrpSpPr>
            <p:cNvPr id="63" name="Group 62"/>
            <p:cNvGrpSpPr/>
            <p:nvPr/>
          </p:nvGrpSpPr>
          <p:grpSpPr>
            <a:xfrm>
              <a:off x="10456013" y="6458754"/>
              <a:ext cx="672066" cy="798491"/>
              <a:chOff x="9861862" y="4296594"/>
              <a:chExt cx="672066" cy="798491"/>
            </a:xfrm>
          </p:grpSpPr>
          <p:sp>
            <p:nvSpPr>
              <p:cNvPr id="65" name="Rectangle 64"/>
              <p:cNvSpPr/>
              <p:nvPr/>
            </p:nvSpPr>
            <p:spPr bwMode="auto">
              <a:xfrm rot="5400000">
                <a:off x="9952627" y="4297857"/>
                <a:ext cx="527807" cy="52528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 dirty="0">
                  <a:solidFill>
                    <a:srgbClr val="FFFFFF"/>
                  </a:solidFill>
                  <a:ea typeface="ＭＳ Ｐゴシック" charset="-128"/>
                </a:endParaRPr>
              </a:p>
            </p:txBody>
          </p:sp>
          <p:sp>
            <p:nvSpPr>
              <p:cNvPr id="66" name="TextBox 5"/>
              <p:cNvSpPr txBox="1">
                <a:spLocks noChangeArrowheads="1"/>
              </p:cNvSpPr>
              <p:nvPr/>
            </p:nvSpPr>
            <p:spPr bwMode="auto">
              <a:xfrm>
                <a:off x="9861862" y="4818086"/>
                <a:ext cx="6720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600">
                    <a:solidFill>
                      <a:schemeClr val="tx1"/>
                    </a:solidFill>
                    <a:latin typeface="Arial" charset="0"/>
                    <a:ea typeface="ＭＳ Ｐゴシック" charset="-128"/>
                    <a:cs typeface="ＭＳ Ｐゴシック" charset="-128"/>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600" b="1" dirty="0" smtClean="0">
                    <a:solidFill>
                      <a:prstClr val="black"/>
                    </a:solidFill>
                  </a:rPr>
                  <a:t>TOOLS &amp; </a:t>
                </a:r>
                <a:br>
                  <a:rPr lang="en-US" altLang="en-US" sz="600" b="1" dirty="0" smtClean="0">
                    <a:solidFill>
                      <a:prstClr val="black"/>
                    </a:solidFill>
                  </a:rPr>
                </a:br>
                <a:r>
                  <a:rPr lang="en-US" altLang="en-US" sz="600" b="1" dirty="0" smtClean="0">
                    <a:solidFill>
                      <a:prstClr val="black"/>
                    </a:solidFill>
                  </a:rPr>
                  <a:t>RESOURCES</a:t>
                </a:r>
                <a:endParaRPr lang="en-US" altLang="en-US" sz="600" b="1" dirty="0">
                  <a:solidFill>
                    <a:prstClr val="black"/>
                  </a:solidFill>
                </a:endParaRPr>
              </a:p>
            </p:txBody>
          </p:sp>
        </p:grpSp>
        <p:sp>
          <p:nvSpPr>
            <p:cNvPr id="64" name="Freeform 3"/>
            <p:cNvSpPr>
              <a:spLocks noChangeArrowheads="1"/>
            </p:cNvSpPr>
            <p:nvPr/>
          </p:nvSpPr>
          <p:spPr bwMode="auto">
            <a:xfrm>
              <a:off x="10639511" y="6548428"/>
              <a:ext cx="337408" cy="337408"/>
            </a:xfrm>
            <a:custGeom>
              <a:avLst/>
              <a:gdLst>
                <a:gd name="T0" fmla="*/ 2147483647 w 3537"/>
                <a:gd name="T1" fmla="*/ 2147483647 h 3537"/>
                <a:gd name="T2" fmla="*/ 2147483647 w 3537"/>
                <a:gd name="T3" fmla="*/ 2147483647 h 3537"/>
                <a:gd name="T4" fmla="*/ 2147483647 w 3537"/>
                <a:gd name="T5" fmla="*/ 2147483647 h 3537"/>
                <a:gd name="T6" fmla="*/ 2147483647 w 3537"/>
                <a:gd name="T7" fmla="*/ 2147483647 h 3537"/>
                <a:gd name="T8" fmla="*/ 2147483647 w 3537"/>
                <a:gd name="T9" fmla="*/ 2147483647 h 3537"/>
                <a:gd name="T10" fmla="*/ 2147483647 w 3537"/>
                <a:gd name="T11" fmla="*/ 2147483647 h 3537"/>
                <a:gd name="T12" fmla="*/ 2147483647 w 3537"/>
                <a:gd name="T13" fmla="*/ 2147483647 h 3537"/>
                <a:gd name="T14" fmla="*/ 2147483647 w 3537"/>
                <a:gd name="T15" fmla="*/ 2147483647 h 3537"/>
                <a:gd name="T16" fmla="*/ 2147483647 w 3537"/>
                <a:gd name="T17" fmla="*/ 0 h 3537"/>
                <a:gd name="T18" fmla="*/ 2147483647 w 3537"/>
                <a:gd name="T19" fmla="*/ 2147483647 h 3537"/>
                <a:gd name="T20" fmla="*/ 2147483647 w 3537"/>
                <a:gd name="T21" fmla="*/ 2147483647 h 3537"/>
                <a:gd name="T22" fmla="*/ 2147483647 w 3537"/>
                <a:gd name="T23" fmla="*/ 2147483647 h 3537"/>
                <a:gd name="T24" fmla="*/ 2147483647 w 3537"/>
                <a:gd name="T25" fmla="*/ 2147483647 h 3537"/>
                <a:gd name="T26" fmla="*/ 2147483647 w 3537"/>
                <a:gd name="T27" fmla="*/ 2147483647 h 3537"/>
                <a:gd name="T28" fmla="*/ 2147483647 w 3537"/>
                <a:gd name="T29" fmla="*/ 2147483647 h 3537"/>
                <a:gd name="T30" fmla="*/ 2147483647 w 3537"/>
                <a:gd name="T31" fmla="*/ 2147483647 h 3537"/>
                <a:gd name="T32" fmla="*/ 0 w 3537"/>
                <a:gd name="T33" fmla="*/ 2147483647 h 3537"/>
                <a:gd name="T34" fmla="*/ 2147483647 w 3537"/>
                <a:gd name="T35" fmla="*/ 2147483647 h 3537"/>
                <a:gd name="T36" fmla="*/ 2147483647 w 3537"/>
                <a:gd name="T37" fmla="*/ 2147483647 h 3537"/>
                <a:gd name="T38" fmla="*/ 2147483647 w 3537"/>
                <a:gd name="T39" fmla="*/ 2147483647 h 3537"/>
                <a:gd name="T40" fmla="*/ 2147483647 w 3537"/>
                <a:gd name="T41" fmla="*/ 2147483647 h 3537"/>
                <a:gd name="T42" fmla="*/ 2147483647 w 3537"/>
                <a:gd name="T43" fmla="*/ 2147483647 h 3537"/>
                <a:gd name="T44" fmla="*/ 2147483647 w 3537"/>
                <a:gd name="T45" fmla="*/ 2147483647 h 3537"/>
                <a:gd name="T46" fmla="*/ 2147483647 w 3537"/>
                <a:gd name="T47" fmla="*/ 2147483647 h 3537"/>
                <a:gd name="T48" fmla="*/ 2147483647 w 3537"/>
                <a:gd name="T49" fmla="*/ 2147483647 h 3537"/>
                <a:gd name="T50" fmla="*/ 2147483647 w 3537"/>
                <a:gd name="T51" fmla="*/ 2147483647 h 3537"/>
                <a:gd name="T52" fmla="*/ 2147483647 w 3537"/>
                <a:gd name="T53" fmla="*/ 2147483647 h 3537"/>
                <a:gd name="T54" fmla="*/ 2147483647 w 3537"/>
                <a:gd name="T55" fmla="*/ 2147483647 h 3537"/>
                <a:gd name="T56" fmla="*/ 2147483647 w 3537"/>
                <a:gd name="T57" fmla="*/ 2147483647 h 3537"/>
                <a:gd name="T58" fmla="*/ 2147483647 w 3537"/>
                <a:gd name="T59" fmla="*/ 2147483647 h 3537"/>
                <a:gd name="T60" fmla="*/ 2147483647 w 3537"/>
                <a:gd name="T61" fmla="*/ 2147483647 h 3537"/>
                <a:gd name="T62" fmla="*/ 2147483647 w 3537"/>
                <a:gd name="T63" fmla="*/ 2147483647 h 3537"/>
                <a:gd name="T64" fmla="*/ 2147483647 w 3537"/>
                <a:gd name="T65" fmla="*/ 2147483647 h 3537"/>
                <a:gd name="T66" fmla="*/ 2147483647 w 3537"/>
                <a:gd name="T67" fmla="*/ 2147483647 h 3537"/>
                <a:gd name="T68" fmla="*/ 2147483647 w 3537"/>
                <a:gd name="T69" fmla="*/ 2147483647 h 3537"/>
                <a:gd name="T70" fmla="*/ 2147483647 w 3537"/>
                <a:gd name="T71" fmla="*/ 2147483647 h 3537"/>
                <a:gd name="T72" fmla="*/ 2147483647 w 3537"/>
                <a:gd name="T73" fmla="*/ 2147483647 h 3537"/>
                <a:gd name="T74" fmla="*/ 2147483647 w 3537"/>
                <a:gd name="T75" fmla="*/ 2147483647 h 3537"/>
                <a:gd name="T76" fmla="*/ 2147483647 w 3537"/>
                <a:gd name="T77" fmla="*/ 2147483647 h 3537"/>
                <a:gd name="T78" fmla="*/ 2147483647 w 3537"/>
                <a:gd name="T79" fmla="*/ 2147483647 h 3537"/>
                <a:gd name="T80" fmla="*/ 2147483647 w 3537"/>
                <a:gd name="T81" fmla="*/ 2147483647 h 3537"/>
                <a:gd name="T82" fmla="*/ 2147483647 w 3537"/>
                <a:gd name="T83" fmla="*/ 2147483647 h 3537"/>
                <a:gd name="T84" fmla="*/ 2147483647 w 3537"/>
                <a:gd name="T85" fmla="*/ 2147483647 h 3537"/>
                <a:gd name="T86" fmla="*/ 2147483647 w 3537"/>
                <a:gd name="T87" fmla="*/ 2147483647 h 3537"/>
                <a:gd name="T88" fmla="*/ 2147483647 w 3537"/>
                <a:gd name="T89" fmla="*/ 2147483647 h 3537"/>
                <a:gd name="T90" fmla="*/ 2147483647 w 3537"/>
                <a:gd name="T91" fmla="*/ 2147483647 h 3537"/>
                <a:gd name="T92" fmla="*/ 2147483647 w 3537"/>
                <a:gd name="T93" fmla="*/ 2147483647 h 3537"/>
                <a:gd name="T94" fmla="*/ 2147483647 w 3537"/>
                <a:gd name="T95" fmla="*/ 2147483647 h 3537"/>
                <a:gd name="T96" fmla="*/ 2147483647 w 3537"/>
                <a:gd name="T97" fmla="*/ 2147483647 h 3537"/>
                <a:gd name="T98" fmla="*/ 2147483647 w 3537"/>
                <a:gd name="T99" fmla="*/ 2147483647 h 35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37"/>
                <a:gd name="T151" fmla="*/ 0 h 3537"/>
                <a:gd name="T152" fmla="*/ 3537 w 3537"/>
                <a:gd name="T153" fmla="*/ 3537 h 35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37" h="3537">
                  <a:moveTo>
                    <a:pt x="2802" y="2068"/>
                  </a:moveTo>
                  <a:lnTo>
                    <a:pt x="2802" y="2068"/>
                  </a:lnTo>
                  <a:lnTo>
                    <a:pt x="2722" y="2068"/>
                  </a:lnTo>
                  <a:lnTo>
                    <a:pt x="2643" y="2086"/>
                  </a:lnTo>
                  <a:lnTo>
                    <a:pt x="1751" y="1194"/>
                  </a:lnTo>
                  <a:lnTo>
                    <a:pt x="1768" y="1123"/>
                  </a:lnTo>
                  <a:lnTo>
                    <a:pt x="1785" y="1052"/>
                  </a:lnTo>
                  <a:lnTo>
                    <a:pt x="1794" y="973"/>
                  </a:lnTo>
                  <a:lnTo>
                    <a:pt x="1794" y="893"/>
                  </a:lnTo>
                  <a:lnTo>
                    <a:pt x="1794" y="805"/>
                  </a:lnTo>
                  <a:lnTo>
                    <a:pt x="1776" y="716"/>
                  </a:lnTo>
                  <a:lnTo>
                    <a:pt x="1760" y="628"/>
                  </a:lnTo>
                  <a:lnTo>
                    <a:pt x="1724" y="548"/>
                  </a:lnTo>
                  <a:lnTo>
                    <a:pt x="1689" y="469"/>
                  </a:lnTo>
                  <a:lnTo>
                    <a:pt x="1645" y="398"/>
                  </a:lnTo>
                  <a:lnTo>
                    <a:pt x="1592" y="327"/>
                  </a:lnTo>
                  <a:lnTo>
                    <a:pt x="1539" y="266"/>
                  </a:lnTo>
                  <a:lnTo>
                    <a:pt x="1468" y="204"/>
                  </a:lnTo>
                  <a:lnTo>
                    <a:pt x="1406" y="151"/>
                  </a:lnTo>
                  <a:lnTo>
                    <a:pt x="1326" y="106"/>
                  </a:lnTo>
                  <a:lnTo>
                    <a:pt x="1247" y="71"/>
                  </a:lnTo>
                  <a:lnTo>
                    <a:pt x="1167" y="45"/>
                  </a:lnTo>
                  <a:lnTo>
                    <a:pt x="1079" y="18"/>
                  </a:lnTo>
                  <a:lnTo>
                    <a:pt x="991" y="0"/>
                  </a:lnTo>
                  <a:lnTo>
                    <a:pt x="902" y="0"/>
                  </a:lnTo>
                  <a:lnTo>
                    <a:pt x="823" y="0"/>
                  </a:lnTo>
                  <a:lnTo>
                    <a:pt x="743" y="9"/>
                  </a:lnTo>
                  <a:lnTo>
                    <a:pt x="672" y="27"/>
                  </a:lnTo>
                  <a:lnTo>
                    <a:pt x="602" y="53"/>
                  </a:lnTo>
                  <a:lnTo>
                    <a:pt x="1088" y="531"/>
                  </a:lnTo>
                  <a:lnTo>
                    <a:pt x="1097" y="557"/>
                  </a:lnTo>
                  <a:lnTo>
                    <a:pt x="1097" y="593"/>
                  </a:lnTo>
                  <a:lnTo>
                    <a:pt x="999" y="955"/>
                  </a:lnTo>
                  <a:lnTo>
                    <a:pt x="982" y="982"/>
                  </a:lnTo>
                  <a:lnTo>
                    <a:pt x="955" y="999"/>
                  </a:lnTo>
                  <a:lnTo>
                    <a:pt x="593" y="1097"/>
                  </a:lnTo>
                  <a:lnTo>
                    <a:pt x="566" y="1097"/>
                  </a:lnTo>
                  <a:lnTo>
                    <a:pt x="531" y="1088"/>
                  </a:lnTo>
                  <a:lnTo>
                    <a:pt x="53" y="602"/>
                  </a:lnTo>
                  <a:lnTo>
                    <a:pt x="36" y="672"/>
                  </a:lnTo>
                  <a:lnTo>
                    <a:pt x="18" y="743"/>
                  </a:lnTo>
                  <a:lnTo>
                    <a:pt x="9" y="823"/>
                  </a:lnTo>
                  <a:lnTo>
                    <a:pt x="0" y="893"/>
                  </a:lnTo>
                  <a:lnTo>
                    <a:pt x="9" y="991"/>
                  </a:lnTo>
                  <a:lnTo>
                    <a:pt x="18" y="1079"/>
                  </a:lnTo>
                  <a:lnTo>
                    <a:pt x="45" y="1167"/>
                  </a:lnTo>
                  <a:lnTo>
                    <a:pt x="71" y="1247"/>
                  </a:lnTo>
                  <a:lnTo>
                    <a:pt x="115" y="1326"/>
                  </a:lnTo>
                  <a:lnTo>
                    <a:pt x="159" y="1397"/>
                  </a:lnTo>
                  <a:lnTo>
                    <a:pt x="204" y="1468"/>
                  </a:lnTo>
                  <a:lnTo>
                    <a:pt x="266" y="1530"/>
                  </a:lnTo>
                  <a:lnTo>
                    <a:pt x="327" y="1592"/>
                  </a:lnTo>
                  <a:lnTo>
                    <a:pt x="398" y="1645"/>
                  </a:lnTo>
                  <a:lnTo>
                    <a:pt x="469" y="1689"/>
                  </a:lnTo>
                  <a:lnTo>
                    <a:pt x="548" y="1724"/>
                  </a:lnTo>
                  <a:lnTo>
                    <a:pt x="637" y="1751"/>
                  </a:lnTo>
                  <a:lnTo>
                    <a:pt x="716" y="1776"/>
                  </a:lnTo>
                  <a:lnTo>
                    <a:pt x="805" y="1785"/>
                  </a:lnTo>
                  <a:lnTo>
                    <a:pt x="902" y="1794"/>
                  </a:lnTo>
                  <a:lnTo>
                    <a:pt x="982" y="1794"/>
                  </a:lnTo>
                  <a:lnTo>
                    <a:pt x="1052" y="1776"/>
                  </a:lnTo>
                  <a:lnTo>
                    <a:pt x="1123" y="1768"/>
                  </a:lnTo>
                  <a:lnTo>
                    <a:pt x="1194" y="1742"/>
                  </a:lnTo>
                  <a:lnTo>
                    <a:pt x="2086" y="2634"/>
                  </a:lnTo>
                  <a:lnTo>
                    <a:pt x="2077" y="2713"/>
                  </a:lnTo>
                  <a:lnTo>
                    <a:pt x="2068" y="2802"/>
                  </a:lnTo>
                  <a:lnTo>
                    <a:pt x="2077" y="2873"/>
                  </a:lnTo>
                  <a:lnTo>
                    <a:pt x="2086" y="2943"/>
                  </a:lnTo>
                  <a:lnTo>
                    <a:pt x="2103" y="3014"/>
                  </a:lnTo>
                  <a:lnTo>
                    <a:pt x="2130" y="3085"/>
                  </a:lnTo>
                  <a:lnTo>
                    <a:pt x="2156" y="3147"/>
                  </a:lnTo>
                  <a:lnTo>
                    <a:pt x="2201" y="3209"/>
                  </a:lnTo>
                  <a:lnTo>
                    <a:pt x="2236" y="3270"/>
                  </a:lnTo>
                  <a:lnTo>
                    <a:pt x="2289" y="3315"/>
                  </a:lnTo>
                  <a:lnTo>
                    <a:pt x="2342" y="3368"/>
                  </a:lnTo>
                  <a:lnTo>
                    <a:pt x="2395" y="3412"/>
                  </a:lnTo>
                  <a:lnTo>
                    <a:pt x="2457" y="3447"/>
                  </a:lnTo>
                  <a:lnTo>
                    <a:pt x="2519" y="3474"/>
                  </a:lnTo>
                  <a:lnTo>
                    <a:pt x="2590" y="3500"/>
                  </a:lnTo>
                  <a:lnTo>
                    <a:pt x="2660" y="3518"/>
                  </a:lnTo>
                  <a:lnTo>
                    <a:pt x="2731" y="3527"/>
                  </a:lnTo>
                  <a:lnTo>
                    <a:pt x="2802" y="3536"/>
                  </a:lnTo>
                  <a:lnTo>
                    <a:pt x="2881" y="3527"/>
                  </a:lnTo>
                  <a:lnTo>
                    <a:pt x="2952" y="3518"/>
                  </a:lnTo>
                  <a:lnTo>
                    <a:pt x="3023" y="3500"/>
                  </a:lnTo>
                  <a:lnTo>
                    <a:pt x="3094" y="3474"/>
                  </a:lnTo>
                  <a:lnTo>
                    <a:pt x="3155" y="3447"/>
                  </a:lnTo>
                  <a:lnTo>
                    <a:pt x="3217" y="3412"/>
                  </a:lnTo>
                  <a:lnTo>
                    <a:pt x="3270" y="3368"/>
                  </a:lnTo>
                  <a:lnTo>
                    <a:pt x="3323" y="3315"/>
                  </a:lnTo>
                  <a:lnTo>
                    <a:pt x="3368" y="3270"/>
                  </a:lnTo>
                  <a:lnTo>
                    <a:pt x="3412" y="3209"/>
                  </a:lnTo>
                  <a:lnTo>
                    <a:pt x="3447" y="3147"/>
                  </a:lnTo>
                  <a:lnTo>
                    <a:pt x="3483" y="3085"/>
                  </a:lnTo>
                  <a:lnTo>
                    <a:pt x="3509" y="3014"/>
                  </a:lnTo>
                  <a:lnTo>
                    <a:pt x="3527" y="2943"/>
                  </a:lnTo>
                  <a:lnTo>
                    <a:pt x="3536" y="2873"/>
                  </a:lnTo>
                  <a:lnTo>
                    <a:pt x="3536" y="2802"/>
                  </a:lnTo>
                  <a:lnTo>
                    <a:pt x="3536" y="2722"/>
                  </a:lnTo>
                  <a:lnTo>
                    <a:pt x="3527" y="2652"/>
                  </a:lnTo>
                  <a:lnTo>
                    <a:pt x="3509" y="2581"/>
                  </a:lnTo>
                  <a:lnTo>
                    <a:pt x="3483" y="2510"/>
                  </a:lnTo>
                  <a:lnTo>
                    <a:pt x="3447" y="2448"/>
                  </a:lnTo>
                  <a:lnTo>
                    <a:pt x="3412" y="2386"/>
                  </a:lnTo>
                  <a:lnTo>
                    <a:pt x="3368" y="2333"/>
                  </a:lnTo>
                  <a:lnTo>
                    <a:pt x="3323" y="2280"/>
                  </a:lnTo>
                  <a:lnTo>
                    <a:pt x="3270" y="2236"/>
                  </a:lnTo>
                  <a:lnTo>
                    <a:pt x="3217" y="2192"/>
                  </a:lnTo>
                  <a:lnTo>
                    <a:pt x="3155" y="2156"/>
                  </a:lnTo>
                  <a:lnTo>
                    <a:pt x="3094" y="2121"/>
                  </a:lnTo>
                  <a:lnTo>
                    <a:pt x="3023" y="2095"/>
                  </a:lnTo>
                  <a:lnTo>
                    <a:pt x="2952" y="2077"/>
                  </a:lnTo>
                  <a:lnTo>
                    <a:pt x="2881" y="2068"/>
                  </a:lnTo>
                  <a:lnTo>
                    <a:pt x="2802" y="2068"/>
                  </a:lnTo>
                  <a:close/>
                  <a:moveTo>
                    <a:pt x="3226" y="2713"/>
                  </a:moveTo>
                  <a:lnTo>
                    <a:pt x="3120" y="3076"/>
                  </a:lnTo>
                  <a:lnTo>
                    <a:pt x="3111" y="3102"/>
                  </a:lnTo>
                  <a:lnTo>
                    <a:pt x="3085" y="3120"/>
                  </a:lnTo>
                  <a:lnTo>
                    <a:pt x="2722" y="3217"/>
                  </a:lnTo>
                  <a:lnTo>
                    <a:pt x="2687" y="3217"/>
                  </a:lnTo>
                  <a:lnTo>
                    <a:pt x="2660" y="3209"/>
                  </a:lnTo>
                  <a:lnTo>
                    <a:pt x="2404" y="2943"/>
                  </a:lnTo>
                  <a:lnTo>
                    <a:pt x="2386" y="2917"/>
                  </a:lnTo>
                  <a:lnTo>
                    <a:pt x="2386" y="2890"/>
                  </a:lnTo>
                  <a:lnTo>
                    <a:pt x="2484" y="2528"/>
                  </a:lnTo>
                  <a:lnTo>
                    <a:pt x="2501" y="2501"/>
                  </a:lnTo>
                  <a:lnTo>
                    <a:pt x="2528" y="2484"/>
                  </a:lnTo>
                  <a:lnTo>
                    <a:pt x="2890" y="2378"/>
                  </a:lnTo>
                  <a:lnTo>
                    <a:pt x="2926" y="2378"/>
                  </a:lnTo>
                  <a:lnTo>
                    <a:pt x="2952" y="2395"/>
                  </a:lnTo>
                  <a:lnTo>
                    <a:pt x="3209" y="2652"/>
                  </a:lnTo>
                  <a:lnTo>
                    <a:pt x="3226" y="2678"/>
                  </a:lnTo>
                  <a:lnTo>
                    <a:pt x="3226" y="2713"/>
                  </a:lnTo>
                  <a:close/>
                </a:path>
              </a:pathLst>
            </a:custGeom>
            <a:noFill/>
            <a:ln w="19050"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a typeface="+mn-ea"/>
                <a:cs typeface="Arial" charset="0"/>
              </a:endParaRPr>
            </a:p>
          </p:txBody>
        </p:sp>
      </p:grpSp>
      <p:sp>
        <p:nvSpPr>
          <p:cNvPr id="67" name="TextBox 8"/>
          <p:cNvSpPr txBox="1">
            <a:spLocks noChangeArrowheads="1"/>
          </p:cNvSpPr>
          <p:nvPr/>
        </p:nvSpPr>
        <p:spPr bwMode="auto">
          <a:xfrm>
            <a:off x="8169850" y="864050"/>
            <a:ext cx="560348" cy="1082524"/>
          </a:xfrm>
          <a:prstGeom prst="rect">
            <a:avLst/>
          </a:prstGeom>
          <a:noFill/>
          <a:ln w="19050" cmpd="sng">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eaLnBrk="0" hangingPunct="0">
              <a:spcBef>
                <a:spcPct val="20000"/>
              </a:spcBef>
              <a:buClr>
                <a:srgbClr val="004986"/>
              </a:buClr>
              <a:buFont typeface="Lucida Grande" pitchFamily="-84" charset="0"/>
              <a:buChar char="&gt;"/>
              <a:defRPr sz="1600">
                <a:solidFill>
                  <a:schemeClr val="tx1"/>
                </a:solidFill>
                <a:latin typeface="Arial" charset="0"/>
                <a:ea typeface="ＭＳ Ｐゴシック" pitchFamily="-8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8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8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8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8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8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8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8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84" charset="-128"/>
                <a:cs typeface="Arial" charset="0"/>
              </a:defRPr>
            </a:lvl9pPr>
          </a:lstStyle>
          <a:p>
            <a:pPr algn="ctr" eaLnBrk="1" hangingPunct="1">
              <a:spcBef>
                <a:spcPct val="0"/>
              </a:spcBef>
              <a:buClrTx/>
              <a:buFontTx/>
              <a:buNone/>
            </a:pPr>
            <a:r>
              <a:rPr lang="en-US" altLang="en-US" sz="7200" b="1" i="1" dirty="0" err="1" smtClean="0">
                <a:ln w="19050">
                  <a:solidFill>
                    <a:prstClr val="white"/>
                  </a:solidFill>
                </a:ln>
                <a:noFill/>
                <a:latin typeface="Times New Roman" pitchFamily="18" charset="0"/>
                <a:cs typeface="Times New Roman" pitchFamily="18" charset="0"/>
              </a:rPr>
              <a:t>i</a:t>
            </a:r>
            <a:endParaRPr lang="en-US" altLang="en-US" sz="7200" b="1" i="1" dirty="0">
              <a:ln w="19050">
                <a:solidFill>
                  <a:prstClr val="white"/>
                </a:solidFill>
              </a:ln>
              <a:noFill/>
              <a:latin typeface="Times New Roman" pitchFamily="18" charset="0"/>
              <a:cs typeface="Times New Roman" pitchFamily="18" charset="0"/>
            </a:endParaRPr>
          </a:p>
        </p:txBody>
      </p:sp>
      <p:sp>
        <p:nvSpPr>
          <p:cNvPr id="5" name="Rectangle 4"/>
          <p:cNvSpPr/>
          <p:nvPr/>
        </p:nvSpPr>
        <p:spPr>
          <a:xfrm>
            <a:off x="6553613" y="3742348"/>
            <a:ext cx="2436815" cy="1200329"/>
          </a:xfrm>
          <a:prstGeom prst="rect">
            <a:avLst/>
          </a:prstGeom>
        </p:spPr>
        <p:txBody>
          <a:bodyPr wrap="square">
            <a:spAutoFit/>
          </a:bodyPr>
          <a:lstStyle/>
          <a:p>
            <a:pPr marL="0" lvl="1"/>
            <a:r>
              <a:rPr lang="en-US" sz="1600" b="1" dirty="0"/>
              <a:t>Download the myCigna Mobile App</a:t>
            </a:r>
            <a:r>
              <a:rPr lang="en-US" sz="1600" b="1" dirty="0" smtClean="0"/>
              <a:t>*** </a:t>
            </a:r>
            <a:r>
              <a:rPr lang="en-US" sz="1600" b="1" dirty="0"/>
              <a:t>for easy access on the go!</a:t>
            </a:r>
          </a:p>
          <a:p>
            <a:endParaRPr lang="en-US" dirty="0"/>
          </a:p>
        </p:txBody>
      </p:sp>
    </p:spTree>
    <p:extLst>
      <p:ext uri="{BB962C8B-B14F-4D97-AF65-F5344CB8AC3E}">
        <p14:creationId xmlns:p14="http://schemas.microsoft.com/office/powerpoint/2010/main" val="7671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141" y="5233939"/>
            <a:ext cx="9206020" cy="570902"/>
          </a:xfrm>
          <a:prstGeom prst="rect">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911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8887364E-1288-0249-AFCB-2E52700180D4}" type="slidenum">
              <a:rPr lang="en-US" sz="1000">
                <a:solidFill>
                  <a:srgbClr val="999999"/>
                </a:solidFill>
                <a:ea typeface="MS PGothic" charset="0"/>
                <a:cs typeface="MS PGothic" charset="0"/>
              </a:rPr>
              <a:pPr eaLnBrk="1" hangingPunct="1"/>
              <a:t>14</a:t>
            </a:fld>
            <a:endParaRPr lang="en-US" sz="1000">
              <a:solidFill>
                <a:srgbClr val="999999"/>
              </a:solidFill>
              <a:ea typeface="MS PGothic" charset="0"/>
              <a:cs typeface="MS PGothic" charset="0"/>
            </a:endParaRPr>
          </a:p>
        </p:txBody>
      </p:sp>
      <p:sp>
        <p:nvSpPr>
          <p:cNvPr id="9115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91141" name="Rectangle 14"/>
          <p:cNvSpPr>
            <a:spLocks noGrp="1" noChangeArrowheads="1"/>
          </p:cNvSpPr>
          <p:nvPr>
            <p:ph type="title"/>
          </p:nvPr>
        </p:nvSpPr>
        <p:spPr/>
        <p:txBody>
          <a:bodyPr/>
          <a:lstStyle/>
          <a:p>
            <a:pPr eaLnBrk="1" hangingPunct="1"/>
            <a:r>
              <a:rPr lang="en-US" dirty="0" smtClean="0">
                <a:latin typeface="Arial" charset="0"/>
                <a:ea typeface="MS PGothic" charset="0"/>
              </a:rPr>
              <a:t>Online oral health assessments</a:t>
            </a:r>
            <a:endParaRPr lang="en-US" dirty="0">
              <a:latin typeface="Arial" charset="0"/>
              <a:ea typeface="MS PGothic" charset="0"/>
            </a:endParaRPr>
          </a:p>
        </p:txBody>
      </p:sp>
      <p:sp>
        <p:nvSpPr>
          <p:cNvPr id="11" name="Rectangle 10"/>
          <p:cNvSpPr/>
          <p:nvPr/>
        </p:nvSpPr>
        <p:spPr>
          <a:xfrm>
            <a:off x="4741328" y="1159164"/>
            <a:ext cx="4021658" cy="3073005"/>
          </a:xfrm>
          <a:prstGeom prst="rect">
            <a:avLst/>
          </a:prstGeom>
          <a:solidFill>
            <a:schemeClr val="bg1"/>
          </a:solidFill>
          <a:ln w="6350" cap="flat" cmpd="sng" algn="ctr">
            <a:noFill/>
            <a:prstDash val="solid"/>
            <a:round/>
            <a:headEnd type="none" w="med" len="med"/>
            <a:tailEnd type="none" w="med" len="med"/>
          </a:ln>
          <a:effectLst/>
          <a:scene3d>
            <a:camera prst="orthographicFront"/>
            <a:lightRig rig="threePt" dir="t"/>
          </a:scene3d>
          <a:sp3d>
            <a:bevelT w="12700" h="12700"/>
            <a:bevelB w="12700" h="12700"/>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sz="1800" dirty="0" smtClean="0">
              <a:solidFill>
                <a:srgbClr val="FFFFFF"/>
              </a:solidFill>
              <a:latin typeface="Arial"/>
            </a:endParaRPr>
          </a:p>
        </p:txBody>
      </p:sp>
      <p:sp>
        <p:nvSpPr>
          <p:cNvPr id="91147" name="Rectangle 3"/>
          <p:cNvSpPr>
            <a:spLocks noChangeArrowheads="1"/>
          </p:cNvSpPr>
          <p:nvPr/>
        </p:nvSpPr>
        <p:spPr bwMode="auto">
          <a:xfrm>
            <a:off x="0" y="5349394"/>
            <a:ext cx="9143999" cy="4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Clr>
                <a:srgbClr val="601A1C"/>
              </a:buClr>
              <a:buSzPct val="125000"/>
              <a:buFont typeface="Wingdings" charset="0"/>
              <a:buNone/>
            </a:pPr>
            <a:r>
              <a:rPr lang="en-US" sz="1600" b="1" dirty="0">
                <a:solidFill>
                  <a:prstClr val="white"/>
                </a:solidFill>
                <a:ea typeface="MS PGothic" charset="0"/>
                <a:cs typeface="MS PGothic" charset="0"/>
              </a:rPr>
              <a:t>Available </a:t>
            </a:r>
            <a:r>
              <a:rPr lang="en-US" sz="1600" b="1" dirty="0" smtClean="0">
                <a:solidFill>
                  <a:prstClr val="white"/>
                </a:solidFill>
                <a:ea typeface="MS PGothic" charset="0"/>
                <a:cs typeface="MS PGothic" charset="0"/>
              </a:rPr>
              <a:t>in </a:t>
            </a:r>
            <a:r>
              <a:rPr lang="en-US" sz="1600" b="1" dirty="0">
                <a:solidFill>
                  <a:prstClr val="white"/>
                </a:solidFill>
                <a:ea typeface="MS PGothic" charset="0"/>
                <a:cs typeface="MS PGothic" charset="0"/>
              </a:rPr>
              <a:t>the </a:t>
            </a:r>
            <a:r>
              <a:rPr lang="en-US" sz="1600" b="1" dirty="0" smtClean="0">
                <a:solidFill>
                  <a:prstClr val="white"/>
                </a:solidFill>
                <a:ea typeface="MS PGothic" charset="0"/>
                <a:cs typeface="MS PGothic" charset="0"/>
              </a:rPr>
              <a:t>dental </a:t>
            </a:r>
            <a:r>
              <a:rPr lang="en-US" sz="1600" b="1" dirty="0">
                <a:solidFill>
                  <a:prstClr val="white"/>
                </a:solidFill>
                <a:ea typeface="MS PGothic" charset="0"/>
                <a:cs typeface="MS PGothic" charset="0"/>
              </a:rPr>
              <a:t>coverage </a:t>
            </a:r>
            <a:r>
              <a:rPr lang="en-US" sz="1600" b="1" dirty="0" smtClean="0">
                <a:solidFill>
                  <a:prstClr val="white"/>
                </a:solidFill>
                <a:ea typeface="MS PGothic" charset="0"/>
                <a:cs typeface="MS PGothic" charset="0"/>
              </a:rPr>
              <a:t>section </a:t>
            </a:r>
            <a:r>
              <a:rPr lang="en-US" sz="1600" b="1" dirty="0">
                <a:solidFill>
                  <a:prstClr val="white"/>
                </a:solidFill>
                <a:ea typeface="MS PGothic" charset="0"/>
                <a:cs typeface="MS PGothic" charset="0"/>
              </a:rPr>
              <a:t>at </a:t>
            </a:r>
            <a:r>
              <a:rPr lang="en-US" sz="1600" b="1" dirty="0" err="1" smtClean="0">
                <a:solidFill>
                  <a:prstClr val="white"/>
                </a:solidFill>
                <a:ea typeface="MS PGothic" charset="0"/>
                <a:cs typeface="MS PGothic" charset="0"/>
              </a:rPr>
              <a:t>myCigna.com</a:t>
            </a:r>
            <a:endParaRPr lang="en-US" sz="1600" b="1" dirty="0">
              <a:solidFill>
                <a:prstClr val="white"/>
              </a:solidFill>
              <a:ea typeface="MS PGothic" charset="0"/>
              <a:cs typeface="MS PGothic" charset="0"/>
            </a:endParaRPr>
          </a:p>
        </p:txBody>
      </p:sp>
      <p:sp>
        <p:nvSpPr>
          <p:cNvPr id="91148" name="Rectangle 4"/>
          <p:cNvSpPr>
            <a:spLocks noChangeArrowheads="1"/>
          </p:cNvSpPr>
          <p:nvPr/>
        </p:nvSpPr>
        <p:spPr bwMode="auto">
          <a:xfrm>
            <a:off x="555722" y="4326466"/>
            <a:ext cx="3185005" cy="60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eaLnBrk="0" hangingPunct="0">
              <a:lnSpc>
                <a:spcPct val="105000"/>
              </a:lnSpc>
              <a:spcAft>
                <a:spcPts val="600"/>
              </a:spcAft>
            </a:pPr>
            <a:r>
              <a:rPr lang="en-US" sz="1600" b="1" dirty="0">
                <a:solidFill>
                  <a:srgbClr val="FFFFFF"/>
                </a:solidFill>
                <a:ea typeface="MS PGothic" charset="0"/>
                <a:cs typeface="MS PGothic" charset="0"/>
              </a:rPr>
              <a:t>Cavities and gum disease are </a:t>
            </a:r>
            <a:r>
              <a:rPr lang="en-US" sz="1600" b="1" dirty="0" smtClean="0">
                <a:solidFill>
                  <a:srgbClr val="FFFFFF"/>
                </a:solidFill>
                <a:ea typeface="MS PGothic" charset="0"/>
                <a:cs typeface="MS PGothic" charset="0"/>
              </a:rPr>
              <a:t/>
            </a:r>
            <a:br>
              <a:rPr lang="en-US" sz="1600" b="1" dirty="0" smtClean="0">
                <a:solidFill>
                  <a:srgbClr val="FFFFFF"/>
                </a:solidFill>
                <a:ea typeface="MS PGothic" charset="0"/>
                <a:cs typeface="MS PGothic" charset="0"/>
              </a:rPr>
            </a:br>
            <a:r>
              <a:rPr lang="en-US" sz="1600" b="1" dirty="0" smtClean="0">
                <a:solidFill>
                  <a:srgbClr val="FFFFFF"/>
                </a:solidFill>
                <a:ea typeface="MS PGothic" charset="0"/>
                <a:cs typeface="MS PGothic" charset="0"/>
              </a:rPr>
              <a:t>preventable </a:t>
            </a:r>
            <a:r>
              <a:rPr lang="en-US" sz="1600" b="1" dirty="0">
                <a:solidFill>
                  <a:srgbClr val="FFFFFF"/>
                </a:solidFill>
                <a:ea typeface="MS PGothic" charset="0"/>
                <a:cs typeface="MS PGothic" charset="0"/>
              </a:rPr>
              <a:t>and </a:t>
            </a:r>
            <a:r>
              <a:rPr lang="en-US" sz="1600" b="1" dirty="0" smtClean="0">
                <a:solidFill>
                  <a:srgbClr val="FFFFFF"/>
                </a:solidFill>
                <a:ea typeface="MS PGothic" charset="0"/>
                <a:cs typeface="MS PGothic" charset="0"/>
              </a:rPr>
              <a:t>treatable</a:t>
            </a:r>
          </a:p>
        </p:txBody>
      </p:sp>
      <p:grpSp>
        <p:nvGrpSpPr>
          <p:cNvPr id="91149" name="Group 14"/>
          <p:cNvGrpSpPr>
            <a:grpSpLocks/>
          </p:cNvGrpSpPr>
          <p:nvPr/>
        </p:nvGrpSpPr>
        <p:grpSpPr bwMode="auto">
          <a:xfrm>
            <a:off x="550863" y="1166860"/>
            <a:ext cx="4021138" cy="3073400"/>
            <a:chOff x="533400" y="1219200"/>
            <a:chExt cx="4021658" cy="3073005"/>
          </a:xfrm>
          <a:effectLst/>
        </p:grpSpPr>
        <p:sp>
          <p:nvSpPr>
            <p:cNvPr id="12" name="Rectangle 11"/>
            <p:cNvSpPr/>
            <p:nvPr/>
          </p:nvSpPr>
          <p:spPr>
            <a:xfrm>
              <a:off x="533400" y="1219200"/>
              <a:ext cx="4021658" cy="3073005"/>
            </a:xfrm>
            <a:prstGeom prst="rect">
              <a:avLst/>
            </a:prstGeom>
            <a:solidFill>
              <a:schemeClr val="bg1"/>
            </a:solidFill>
            <a:ln w="6350" cap="flat" cmpd="sng" algn="ctr">
              <a:noFill/>
              <a:prstDash val="solid"/>
              <a:round/>
              <a:headEnd type="none" w="med" len="med"/>
              <a:tailEnd type="none" w="med" len="med"/>
            </a:ln>
            <a:effectLst/>
            <a:scene3d>
              <a:camera prst="orthographicFront"/>
              <a:lightRig rig="threePt" dir="t"/>
            </a:scene3d>
            <a:sp3d>
              <a:bevelT w="12700" h="12700"/>
              <a:bevelB w="12700" h="12700"/>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endParaRPr lang="en-US" sz="1800" dirty="0" smtClean="0">
                <a:solidFill>
                  <a:srgbClr val="FFFFFF"/>
                </a:solidFill>
                <a:latin typeface="Arial"/>
              </a:endParaRPr>
            </a:p>
          </p:txBody>
        </p:sp>
        <p:pic>
          <p:nvPicPr>
            <p:cNvPr id="91160" name="Picture 5"/>
            <p:cNvPicPr>
              <a:picLocks noChangeAspect="1" noChangeArrowheads="1"/>
            </p:cNvPicPr>
            <p:nvPr/>
          </p:nvPicPr>
          <p:blipFill>
            <a:blip r:embed="rId3">
              <a:extLst>
                <a:ext uri="{28A0092B-C50C-407E-A947-70E740481C1C}">
                  <a14:useLocalDpi xmlns:a14="http://schemas.microsoft.com/office/drawing/2010/main" val="0"/>
                </a:ext>
              </a:extLst>
            </a:blip>
            <a:srcRect l="20703" t="27812" r="10703" b="11147"/>
            <a:stretch>
              <a:fillRect/>
            </a:stretch>
          </p:blipFill>
          <p:spPr bwMode="auto">
            <a:xfrm>
              <a:off x="555625" y="1258888"/>
              <a:ext cx="3914775" cy="29352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91150" name="Text Box 102"/>
          <p:cNvSpPr txBox="1">
            <a:spLocks noChangeArrowheads="1"/>
          </p:cNvSpPr>
          <p:nvPr/>
        </p:nvSpPr>
        <p:spPr bwMode="auto">
          <a:xfrm>
            <a:off x="457200" y="6350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b="1" dirty="0">
                <a:solidFill>
                  <a:srgbClr val="969696"/>
                </a:solidFill>
                <a:ea typeface="MS PGothic" charset="0"/>
                <a:cs typeface="MS PGothic" charset="0"/>
              </a:rPr>
              <a:t>Cavity Risk Assessment and Periodontal (Gum) Disease Risk Assessment</a:t>
            </a:r>
          </a:p>
        </p:txBody>
      </p:sp>
      <p:sp>
        <p:nvSpPr>
          <p:cNvPr id="91151" name="Rectangle 10"/>
          <p:cNvSpPr txBox="1">
            <a:spLocks noGrp="1" noChangeArrowheads="1"/>
          </p:cNvSpPr>
          <p:nvPr/>
        </p:nvSpPr>
        <p:spPr bwMode="auto">
          <a:xfrm>
            <a:off x="0" y="6235313"/>
            <a:ext cx="6878472" cy="36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9063" indent="-119063"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a:spcBef>
                <a:spcPts val="0"/>
              </a:spcBef>
            </a:pPr>
            <a:r>
              <a:rPr lang="en-US" sz="1000" dirty="0" smtClean="0">
                <a:solidFill>
                  <a:srgbClr val="777777"/>
                </a:solidFill>
                <a:latin typeface="Arial Narrow" charset="0"/>
                <a:ea typeface="MS PGothic" charset="0"/>
                <a:cs typeface="MS PGothic" charset="0"/>
              </a:rPr>
              <a:t>These </a:t>
            </a:r>
            <a:r>
              <a:rPr lang="en-US" sz="1000" dirty="0">
                <a:solidFill>
                  <a:srgbClr val="777777"/>
                </a:solidFill>
                <a:latin typeface="Arial Narrow" charset="0"/>
                <a:ea typeface="MS PGothic" charset="0"/>
                <a:cs typeface="MS PGothic" charset="0"/>
              </a:rPr>
              <a:t>tools are for informational purposes only. It is important to visit your dentist on a regular basis and discuss your oral health. Always consult with your doctor or dentist for appropriate examinations, treatment, testing and care recommendations.</a:t>
            </a:r>
          </a:p>
        </p:txBody>
      </p:sp>
      <p:pic>
        <p:nvPicPr>
          <p:cNvPr id="91153" name="Picture 6"/>
          <p:cNvPicPr>
            <a:picLocks noChangeAspect="1" noChangeArrowheads="1"/>
          </p:cNvPicPr>
          <p:nvPr/>
        </p:nvPicPr>
        <p:blipFill>
          <a:blip r:embed="rId4">
            <a:extLst>
              <a:ext uri="{28A0092B-C50C-407E-A947-70E740481C1C}">
                <a14:useLocalDpi xmlns:a14="http://schemas.microsoft.com/office/drawing/2010/main" val="0"/>
              </a:ext>
            </a:extLst>
          </a:blip>
          <a:srcRect l="18672" t="25313" r="12415" b="10521"/>
          <a:stretch>
            <a:fillRect/>
          </a:stretch>
        </p:blipFill>
        <p:spPr bwMode="auto">
          <a:xfrm>
            <a:off x="4778375" y="1243302"/>
            <a:ext cx="38671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24200" y="1714500"/>
            <a:ext cx="381000" cy="73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20" name="Rectangle 19"/>
          <p:cNvSpPr/>
          <p:nvPr/>
        </p:nvSpPr>
        <p:spPr>
          <a:xfrm>
            <a:off x="7412038" y="1651000"/>
            <a:ext cx="381000" cy="73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23" name="Rectangle 4"/>
          <p:cNvSpPr>
            <a:spLocks noChangeArrowheads="1"/>
          </p:cNvSpPr>
          <p:nvPr/>
        </p:nvSpPr>
        <p:spPr bwMode="auto">
          <a:xfrm>
            <a:off x="3676835" y="4351867"/>
            <a:ext cx="574809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37160" indent="-137160" eaLnBrk="0" hangingPunct="0">
              <a:spcBef>
                <a:spcPts val="0"/>
              </a:spcBef>
              <a:spcAft>
                <a:spcPts val="600"/>
              </a:spcAft>
              <a:buSzPct val="100000"/>
              <a:buFont typeface="Arial" charset="0"/>
              <a:buChar char="•"/>
            </a:pPr>
            <a:r>
              <a:rPr lang="en-US" sz="1200" dirty="0" smtClean="0">
                <a:solidFill>
                  <a:srgbClr val="FFFFFF"/>
                </a:solidFill>
                <a:ea typeface="MS PGothic" charset="0"/>
                <a:cs typeface="MS PGothic" charset="0"/>
              </a:rPr>
              <a:t>Take </a:t>
            </a:r>
            <a:r>
              <a:rPr lang="en-US" sz="1200" dirty="0">
                <a:solidFill>
                  <a:srgbClr val="FFFFFF"/>
                </a:solidFill>
                <a:ea typeface="MS PGothic" charset="0"/>
                <a:cs typeface="MS PGothic" charset="0"/>
              </a:rPr>
              <a:t>these short quizzes to determine your risk for cavities or gum disease</a:t>
            </a:r>
          </a:p>
          <a:p>
            <a:pPr marL="137160" indent="-137160" eaLnBrk="0" hangingPunct="0">
              <a:spcBef>
                <a:spcPts val="0"/>
              </a:spcBef>
              <a:spcAft>
                <a:spcPts val="600"/>
              </a:spcAft>
              <a:buSzPct val="100000"/>
              <a:buFont typeface="Arial" charset="0"/>
              <a:buChar char="•"/>
            </a:pPr>
            <a:r>
              <a:rPr lang="en-US" sz="1200" dirty="0">
                <a:solidFill>
                  <a:srgbClr val="FFFFFF"/>
                </a:solidFill>
                <a:ea typeface="MS PGothic" charset="0"/>
                <a:cs typeface="MS PGothic" charset="0"/>
              </a:rPr>
              <a:t>Print your results and share them with your dentist</a:t>
            </a:r>
          </a:p>
          <a:p>
            <a:pPr marL="137160" indent="-137160" eaLnBrk="0" hangingPunct="0">
              <a:spcBef>
                <a:spcPts val="0"/>
              </a:spcBef>
              <a:spcAft>
                <a:spcPts val="600"/>
              </a:spcAft>
              <a:buSzPct val="100000"/>
              <a:buFont typeface="Arial" charset="0"/>
              <a:buChar char="•"/>
            </a:pPr>
            <a:r>
              <a:rPr lang="en-US" sz="1200" dirty="0">
                <a:solidFill>
                  <a:srgbClr val="FFFFFF"/>
                </a:solidFill>
                <a:ea typeface="MS PGothic" charset="0"/>
                <a:cs typeface="MS PGothic" charset="0"/>
              </a:rPr>
              <a:t>Available in English and </a:t>
            </a:r>
            <a:r>
              <a:rPr lang="en-US" sz="1200" dirty="0" smtClean="0">
                <a:solidFill>
                  <a:srgbClr val="FFFFFF"/>
                </a:solidFill>
                <a:ea typeface="MS PGothic" charset="0"/>
                <a:cs typeface="MS PGothic" charset="0"/>
              </a:rPr>
              <a:t>Spanish</a:t>
            </a:r>
            <a:endParaRPr lang="en-US" sz="1200" dirty="0">
              <a:solidFill>
                <a:srgbClr val="FFFFFF"/>
              </a:solidFill>
              <a:ea typeface="MS PGothic" charset="0"/>
              <a:cs typeface="MS PGothic" charset="0"/>
            </a:endParaRPr>
          </a:p>
        </p:txBody>
      </p:sp>
    </p:spTree>
    <p:extLst>
      <p:ext uri="{BB962C8B-B14F-4D97-AF65-F5344CB8AC3E}">
        <p14:creationId xmlns:p14="http://schemas.microsoft.com/office/powerpoint/2010/main" val="199667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E17712-BBD5-FF42-B1DD-387C89934DC3}" type="slidenum">
              <a:rPr lang="en-US" smtClean="0"/>
              <a:pPr>
                <a:defRPr/>
              </a:pPr>
              <a:t>15</a:t>
            </a:fld>
            <a:endParaRPr lang="en-US"/>
          </a:p>
        </p:txBody>
      </p:sp>
      <p:sp>
        <p:nvSpPr>
          <p:cNvPr id="3" name="Footer Placeholder 2"/>
          <p:cNvSpPr>
            <a:spLocks noGrp="1"/>
          </p:cNvSpPr>
          <p:nvPr>
            <p:ph type="ftr" sz="quarter" idx="11"/>
          </p:nvPr>
        </p:nvSpPr>
        <p:spPr/>
        <p:txBody>
          <a:bodyPr/>
          <a:lstStyle/>
          <a:p>
            <a:pPr>
              <a:defRPr/>
            </a:pPr>
            <a:r>
              <a:rPr lang="en-US" smtClean="0"/>
              <a:t>Confidential, unpublished property of Cigna. Do not duplicate or distribute. Use and distribution limited solely to authorized personnel. © 2015 Cigna  </a:t>
            </a:r>
            <a:endParaRPr lang="en-US"/>
          </a:p>
        </p:txBody>
      </p:sp>
      <p:sp>
        <p:nvSpPr>
          <p:cNvPr id="5" name="TextBox 4"/>
          <p:cNvSpPr txBox="1"/>
          <p:nvPr/>
        </p:nvSpPr>
        <p:spPr>
          <a:xfrm>
            <a:off x="832513" y="3083212"/>
            <a:ext cx="7219666" cy="677108"/>
          </a:xfrm>
          <a:prstGeom prst="rect">
            <a:avLst/>
          </a:prstGeom>
          <a:noFill/>
        </p:spPr>
        <p:txBody>
          <a:bodyPr wrap="square" rtlCol="0">
            <a:spAutoFit/>
          </a:bodyPr>
          <a:lstStyle/>
          <a:p>
            <a:pPr algn="ctr"/>
            <a:r>
              <a:rPr lang="en-US" sz="3800" b="1" dirty="0" smtClean="0">
                <a:solidFill>
                  <a:schemeClr val="bg1"/>
                </a:solidFill>
              </a:rPr>
              <a:t>HOW TO FIND A DENTIST</a:t>
            </a:r>
          </a:p>
        </p:txBody>
      </p:sp>
      <p:sp>
        <p:nvSpPr>
          <p:cNvPr id="7" name="TextBox 6"/>
          <p:cNvSpPr txBox="1"/>
          <p:nvPr/>
        </p:nvSpPr>
        <p:spPr>
          <a:xfrm>
            <a:off x="1637731" y="3725837"/>
            <a:ext cx="3766781" cy="461665"/>
          </a:xfrm>
          <a:prstGeom prst="rect">
            <a:avLst/>
          </a:prstGeom>
          <a:noFill/>
        </p:spPr>
        <p:txBody>
          <a:bodyPr wrap="square" rtlCol="0">
            <a:spAutoFit/>
          </a:bodyPr>
          <a:lstStyle/>
          <a:p>
            <a:r>
              <a:rPr lang="en-US" dirty="0" smtClean="0">
                <a:solidFill>
                  <a:schemeClr val="bg1"/>
                </a:solidFill>
              </a:rPr>
              <a:t>USING MYCIGNA.COM</a:t>
            </a:r>
            <a:endParaRPr lang="en-US" dirty="0">
              <a:solidFill>
                <a:schemeClr val="bg1"/>
              </a:solidFill>
            </a:endParaRPr>
          </a:p>
        </p:txBody>
      </p:sp>
    </p:spTree>
    <p:extLst>
      <p:ext uri="{BB962C8B-B14F-4D97-AF65-F5344CB8AC3E}">
        <p14:creationId xmlns:p14="http://schemas.microsoft.com/office/powerpoint/2010/main" val="192376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6210300" y="1589314"/>
            <a:ext cx="381000" cy="76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igna Health Insurance | Global Health Service Company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713"/>
            <a:ext cx="9144000" cy="4944552"/>
          </a:xfrm>
          <a:prstGeom prst="rect">
            <a:avLst/>
          </a:prstGeom>
        </p:spPr>
      </p:pic>
      <p:sp>
        <p:nvSpPr>
          <p:cNvPr id="5" name="Up Arrow 4"/>
          <p:cNvSpPr/>
          <p:nvPr/>
        </p:nvSpPr>
        <p:spPr>
          <a:xfrm rot="16200000">
            <a:off x="1828800" y="1170214"/>
            <a:ext cx="228600"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6203306" y="2513135"/>
            <a:ext cx="251460"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457200"/>
            <a:ext cx="5105400" cy="369332"/>
          </a:xfrm>
          <a:prstGeom prst="rect">
            <a:avLst/>
          </a:prstGeom>
          <a:noFill/>
        </p:spPr>
        <p:txBody>
          <a:bodyPr wrap="square" rtlCol="0">
            <a:spAutoFit/>
          </a:bodyPr>
          <a:lstStyle/>
          <a:p>
            <a:r>
              <a:rPr lang="en-US" dirty="0" smtClean="0"/>
              <a:t>Go to </a:t>
            </a:r>
            <a:r>
              <a:rPr lang="en-US" dirty="0" smtClean="0">
                <a:hlinkClick r:id="rId3"/>
              </a:rPr>
              <a:t>www.Cigna.com</a:t>
            </a:r>
            <a:r>
              <a:rPr lang="en-US" dirty="0" smtClean="0"/>
              <a:t> and click on “Find a Doctor”</a:t>
            </a:r>
            <a:endParaRPr lang="en-US" dirty="0"/>
          </a:p>
        </p:txBody>
      </p:sp>
    </p:spTree>
    <p:extLst>
      <p:ext uri="{BB962C8B-B14F-4D97-AF65-F5344CB8AC3E}">
        <p14:creationId xmlns:p14="http://schemas.microsoft.com/office/powerpoint/2010/main" val="3174095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3810000" y="4648200"/>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elect a Health Care Provider Directory | Cigna Network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504"/>
            <a:ext cx="9144000" cy="4956772"/>
          </a:xfrm>
          <a:prstGeom prst="rect">
            <a:avLst/>
          </a:prstGeom>
        </p:spPr>
      </p:pic>
      <p:sp>
        <p:nvSpPr>
          <p:cNvPr id="5" name="Up Arrow 4"/>
          <p:cNvSpPr/>
          <p:nvPr/>
        </p:nvSpPr>
        <p:spPr>
          <a:xfrm>
            <a:off x="3508043" y="5798219"/>
            <a:ext cx="228600" cy="76011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381000"/>
            <a:ext cx="8153400" cy="369332"/>
          </a:xfrm>
          <a:prstGeom prst="rect">
            <a:avLst/>
          </a:prstGeom>
          <a:noFill/>
        </p:spPr>
        <p:txBody>
          <a:bodyPr wrap="square" rtlCol="0">
            <a:spAutoFit/>
          </a:bodyPr>
          <a:lstStyle/>
          <a:p>
            <a:r>
              <a:rPr lang="en-US" dirty="0" smtClean="0"/>
              <a:t>Click on the directory for plans offered through work or school (orange box)</a:t>
            </a:r>
            <a:endParaRPr lang="en-US" dirty="0"/>
          </a:p>
        </p:txBody>
      </p:sp>
    </p:spTree>
    <p:extLst>
      <p:ext uri="{BB962C8B-B14F-4D97-AF65-F5344CB8AC3E}">
        <p14:creationId xmlns:p14="http://schemas.microsoft.com/office/powerpoint/2010/main" val="335359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52400"/>
            <a:ext cx="8153400" cy="646331"/>
          </a:xfrm>
          <a:prstGeom prst="rect">
            <a:avLst/>
          </a:prstGeom>
          <a:noFill/>
        </p:spPr>
        <p:txBody>
          <a:bodyPr wrap="square" rtlCol="0">
            <a:spAutoFit/>
          </a:bodyPr>
          <a:lstStyle/>
          <a:p>
            <a:pPr marL="342900" indent="-342900">
              <a:buAutoNum type="arabicPeriod"/>
            </a:pPr>
            <a:r>
              <a:rPr lang="en-US" dirty="0" smtClean="0"/>
              <a:t>Click on “Dentist”</a:t>
            </a:r>
          </a:p>
          <a:p>
            <a:pPr marL="342900" indent="-342900">
              <a:buAutoNum type="arabicPeriod"/>
            </a:pPr>
            <a:r>
              <a:rPr lang="en-US" dirty="0" smtClean="0"/>
              <a:t>Under “Select A Plan” click on “Pick”</a:t>
            </a:r>
            <a:endParaRPr lang="en-US" dirty="0"/>
          </a:p>
        </p:txBody>
      </p:sp>
      <p:pic>
        <p:nvPicPr>
          <p:cNvPr id="4" name="Picture 3" descr="Cigna Health Care Provider Directory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956772"/>
          </a:xfrm>
          <a:prstGeom prst="rect">
            <a:avLst/>
          </a:prstGeom>
        </p:spPr>
      </p:pic>
      <p:sp>
        <p:nvSpPr>
          <p:cNvPr id="10" name="Up Arrow 9"/>
          <p:cNvSpPr/>
          <p:nvPr/>
        </p:nvSpPr>
        <p:spPr>
          <a:xfrm>
            <a:off x="2964506" y="4361766"/>
            <a:ext cx="243514" cy="838200"/>
          </a:xfrm>
          <a:prstGeom prst="upArrow">
            <a:avLst>
              <a:gd name="adj1" fmla="val 50000"/>
              <a:gd name="adj2" fmla="val 528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5400000">
            <a:off x="639752" y="3185489"/>
            <a:ext cx="198773"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20038" y="3124202"/>
            <a:ext cx="228600" cy="281612"/>
          </a:xfrm>
          <a:prstGeom prst="flowChartConnector">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3" name="Flowchart: Connector 12"/>
          <p:cNvSpPr/>
          <p:nvPr/>
        </p:nvSpPr>
        <p:spPr>
          <a:xfrm>
            <a:off x="2956886" y="5257800"/>
            <a:ext cx="228600" cy="281612"/>
          </a:xfrm>
          <a:prstGeom prst="flowChartConnector">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2412160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p:cNvSpPr/>
          <p:nvPr/>
        </p:nvSpPr>
        <p:spPr>
          <a:xfrm>
            <a:off x="5943600" y="2895600"/>
            <a:ext cx="978408" cy="1171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5943600" y="3012730"/>
            <a:ext cx="978408" cy="1171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086600" y="2054698"/>
            <a:ext cx="1524000" cy="1954381"/>
          </a:xfrm>
          <a:prstGeom prst="rect">
            <a:avLst/>
          </a:prstGeom>
          <a:noFill/>
        </p:spPr>
        <p:txBody>
          <a:bodyPr wrap="square" rtlCol="0">
            <a:spAutoFit/>
          </a:bodyPr>
          <a:lstStyle/>
          <a:p>
            <a:pPr marL="171450" indent="-171450">
              <a:buFont typeface="Arial" panose="020B0604020202020204" pitchFamily="34" charset="0"/>
              <a:buChar char="•"/>
            </a:pPr>
            <a:r>
              <a:rPr lang="en-US" sz="1100" b="1" dirty="0" smtClean="0">
                <a:solidFill>
                  <a:srgbClr val="FF0000"/>
                </a:solidFill>
              </a:rPr>
              <a:t>If you are looking for a DHMO Dentist please choose the 2</a:t>
            </a:r>
            <a:r>
              <a:rPr lang="en-US" sz="1100" b="1" baseline="30000" dirty="0" smtClean="0">
                <a:solidFill>
                  <a:srgbClr val="FF0000"/>
                </a:solidFill>
              </a:rPr>
              <a:t>nd</a:t>
            </a:r>
            <a:r>
              <a:rPr lang="en-US" sz="1100" b="1" dirty="0" smtClean="0">
                <a:solidFill>
                  <a:srgbClr val="FF0000"/>
                </a:solidFill>
              </a:rPr>
              <a:t> option “Cigna Dental Care HMO.”</a:t>
            </a:r>
          </a:p>
          <a:p>
            <a:endParaRPr lang="en-US" sz="1100" b="1" dirty="0">
              <a:solidFill>
                <a:srgbClr val="FF0000"/>
              </a:solidFill>
            </a:endParaRPr>
          </a:p>
          <a:p>
            <a:pPr marL="171450" indent="-171450">
              <a:buFont typeface="Arial" panose="020B0604020202020204" pitchFamily="34" charset="0"/>
              <a:buChar char="•"/>
            </a:pPr>
            <a:r>
              <a:rPr lang="en-US" sz="1100" b="1" dirty="0" smtClean="0">
                <a:solidFill>
                  <a:srgbClr val="FF0000"/>
                </a:solidFill>
              </a:rPr>
              <a:t>If you are looking for a DPPO Dentist please choose the 3</a:t>
            </a:r>
            <a:r>
              <a:rPr lang="en-US" sz="1100" b="1" baseline="30000" dirty="0" smtClean="0">
                <a:solidFill>
                  <a:srgbClr val="FF0000"/>
                </a:solidFill>
              </a:rPr>
              <a:t>rd</a:t>
            </a:r>
            <a:r>
              <a:rPr lang="en-US" sz="1100" b="1" dirty="0" smtClean="0">
                <a:solidFill>
                  <a:srgbClr val="FF0000"/>
                </a:solidFill>
              </a:rPr>
              <a:t> option “Cigna Dental PPO or EPO”</a:t>
            </a:r>
            <a:endParaRPr lang="en-US" sz="1100" b="1" dirty="0">
              <a:solidFill>
                <a:srgbClr val="FF0000"/>
              </a:solidFill>
            </a:endParaRPr>
          </a:p>
        </p:txBody>
      </p:sp>
      <p:pic>
        <p:nvPicPr>
          <p:cNvPr id="4" name="Picture 3" descr="Cigna Health Care Provider Directory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4956772"/>
          </a:xfrm>
          <a:prstGeom prst="rect">
            <a:avLst/>
          </a:prstGeom>
        </p:spPr>
      </p:pic>
      <p:sp>
        <p:nvSpPr>
          <p:cNvPr id="8" name="Up Arrow 7"/>
          <p:cNvSpPr/>
          <p:nvPr/>
        </p:nvSpPr>
        <p:spPr>
          <a:xfrm rot="5400000">
            <a:off x="701041" y="3672843"/>
            <a:ext cx="198118"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81000"/>
            <a:ext cx="8153400" cy="369332"/>
          </a:xfrm>
          <a:prstGeom prst="rect">
            <a:avLst/>
          </a:prstGeom>
          <a:noFill/>
        </p:spPr>
        <p:txBody>
          <a:bodyPr wrap="square" rtlCol="0">
            <a:spAutoFit/>
          </a:bodyPr>
          <a:lstStyle/>
          <a:p>
            <a:r>
              <a:rPr lang="en-US" dirty="0" smtClean="0"/>
              <a:t>Click on “Dental Plans”</a:t>
            </a:r>
            <a:endParaRPr lang="en-US" dirty="0"/>
          </a:p>
        </p:txBody>
      </p:sp>
    </p:spTree>
    <p:extLst>
      <p:ext uri="{BB962C8B-B14F-4D97-AF65-F5344CB8AC3E}">
        <p14:creationId xmlns:p14="http://schemas.microsoft.com/office/powerpoint/2010/main" val="2700268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532173381web.jpg"/>
          <p:cNvPicPr>
            <a:picLocks noChangeAspect="1"/>
          </p:cNvPicPr>
          <p:nvPr/>
        </p:nvPicPr>
        <p:blipFill>
          <a:blip r:embed="rId2"/>
          <a:srcRect b="9285"/>
          <a:stretch>
            <a:fillRect/>
          </a:stretch>
        </p:blipFill>
        <p:spPr>
          <a:xfrm>
            <a:off x="0" y="0"/>
            <a:ext cx="9144001" cy="5800725"/>
          </a:xfrm>
          <a:prstGeom prst="rect">
            <a:avLst/>
          </a:prstGeom>
        </p:spPr>
      </p:pic>
      <p:sp>
        <p:nvSpPr>
          <p:cNvPr id="2" name="Title 1"/>
          <p:cNvSpPr>
            <a:spLocks noGrp="1"/>
          </p:cNvSpPr>
          <p:nvPr>
            <p:ph type="title"/>
          </p:nvPr>
        </p:nvSpPr>
        <p:spPr>
          <a:xfrm>
            <a:off x="6251812" y="2810930"/>
            <a:ext cx="3145895" cy="646112"/>
          </a:xfrm>
        </p:spPr>
        <p:txBody>
          <a:bodyPr>
            <a:normAutofit/>
          </a:bodyPr>
          <a:lstStyle/>
          <a:p>
            <a:r>
              <a:rPr lang="en-US" dirty="0" smtClean="0">
                <a:solidFill>
                  <a:schemeClr val="bg1"/>
                </a:solidFill>
              </a:rPr>
              <a:t>Together, all the way.</a:t>
            </a:r>
            <a:endParaRPr lang="en-US" strike="sngStrike" baseline="30000" dirty="0">
              <a:solidFill>
                <a:schemeClr val="bg1"/>
              </a:solidFill>
            </a:endParaRPr>
          </a:p>
        </p:txBody>
      </p:sp>
      <p:sp>
        <p:nvSpPr>
          <p:cNvPr id="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fld id="{042CA6CD-C0FE-4AA8-B0A2-E915705516A0}" type="slidenum">
              <a:rPr lang="en-US" altLang="en-US" sz="1000" smtClean="0">
                <a:solidFill>
                  <a:srgbClr val="999999"/>
                </a:solidFill>
                <a:cs typeface="Arial" pitchFamily="34" charset="0"/>
              </a:rPr>
              <a:pPr eaLnBrk="1" hangingPunct="1"/>
              <a:t>2</a:t>
            </a:fld>
            <a:endParaRPr lang="en-US" altLang="en-US" sz="1000" smtClean="0">
              <a:solidFill>
                <a:srgbClr val="999999"/>
              </a:solidFill>
              <a:cs typeface="Arial" pitchFamily="34" charset="0"/>
            </a:endParaRPr>
          </a:p>
        </p:txBody>
      </p:sp>
      <p:sp>
        <p:nvSpPr>
          <p:cNvPr id="5" name="Rectangle 7"/>
          <p:cNvSpPr>
            <a:spLocks noGrp="1" noChangeArrowheads="1"/>
          </p:cNvSpPr>
          <p:nvPr>
            <p:ph type="ftr" sz="quarter" idx="11"/>
          </p:nvPr>
        </p:nvSpPr>
        <p:spPr/>
        <p:txBody>
          <a:bodyPr/>
          <a:lstStyle>
            <a:lvl1pPr>
              <a:defRPr/>
            </a:lvl1pPr>
          </a:lstStyle>
          <a:p>
            <a:pPr>
              <a:defRPr/>
            </a:pPr>
            <a:r>
              <a:rPr lang="en-US" dirty="0" smtClean="0">
                <a:solidFill>
                  <a:prstClr val="white">
                    <a:lumMod val="65000"/>
                  </a:prstClr>
                </a:solidFill>
              </a:rPr>
              <a:t>Confidential, unpublished property of Cigna. Do not duplicate or distribute. Use and distribution limited solely to authorized personnel. © 2016 Cigna  </a:t>
            </a:r>
            <a:endParaRPr lang="en-US" dirty="0">
              <a:solidFill>
                <a:prstClr val="white">
                  <a:lumMod val="65000"/>
                </a:prstClr>
              </a:solidFill>
            </a:endParaRPr>
          </a:p>
        </p:txBody>
      </p:sp>
      <p:sp>
        <p:nvSpPr>
          <p:cNvPr id="3" name="Content Placeholder 2"/>
          <p:cNvSpPr>
            <a:spLocks noGrp="1"/>
          </p:cNvSpPr>
          <p:nvPr>
            <p:ph idx="4294967295"/>
          </p:nvPr>
        </p:nvSpPr>
        <p:spPr>
          <a:xfrm>
            <a:off x="6251812" y="240165"/>
            <a:ext cx="2755710" cy="2570765"/>
          </a:xfrm>
        </p:spPr>
        <p:txBody>
          <a:bodyPr>
            <a:normAutofit/>
          </a:bodyPr>
          <a:lstStyle/>
          <a:p>
            <a:pPr marL="0" indent="0">
              <a:spcBef>
                <a:spcPts val="0"/>
              </a:spcBef>
              <a:spcAft>
                <a:spcPts val="1200"/>
              </a:spcAft>
              <a:buNone/>
            </a:pPr>
            <a:r>
              <a:rPr lang="en-US" sz="1400" dirty="0">
                <a:solidFill>
                  <a:schemeClr val="bg1"/>
                </a:solidFill>
              </a:rPr>
              <a:t>You go the extra mile to be healthy, but you don't have </a:t>
            </a:r>
            <a:r>
              <a:rPr lang="en-US" sz="1400" dirty="0" smtClean="0">
                <a:solidFill>
                  <a:schemeClr val="bg1"/>
                </a:solidFill>
              </a:rPr>
              <a:t>to </a:t>
            </a:r>
            <a:r>
              <a:rPr lang="en-US" sz="1400" dirty="0">
                <a:solidFill>
                  <a:schemeClr val="bg1"/>
                </a:solidFill>
              </a:rPr>
              <a:t>go it alone.</a:t>
            </a:r>
          </a:p>
          <a:p>
            <a:pPr marL="0" indent="0">
              <a:spcBef>
                <a:spcPts val="0"/>
              </a:spcBef>
              <a:spcAft>
                <a:spcPts val="1200"/>
              </a:spcAft>
              <a:buNone/>
            </a:pPr>
            <a:r>
              <a:rPr lang="en-US" sz="1400" dirty="0" smtClean="0">
                <a:solidFill>
                  <a:schemeClr val="bg1"/>
                </a:solidFill>
              </a:rPr>
              <a:t>We'll </a:t>
            </a:r>
            <a:r>
              <a:rPr lang="en-US" sz="1400" dirty="0">
                <a:solidFill>
                  <a:schemeClr val="bg1"/>
                </a:solidFill>
              </a:rPr>
              <a:t>be right by your side </a:t>
            </a:r>
            <a:r>
              <a:rPr lang="en-US" sz="1400" dirty="0" smtClean="0">
                <a:solidFill>
                  <a:schemeClr val="bg1"/>
                </a:solidFill>
              </a:rPr>
              <a:t>with </a:t>
            </a:r>
            <a:r>
              <a:rPr lang="en-US" sz="1400" dirty="0">
                <a:solidFill>
                  <a:schemeClr val="bg1"/>
                </a:solidFill>
              </a:rPr>
              <a:t>the coverage, tools and resources to help you </a:t>
            </a:r>
            <a:r>
              <a:rPr lang="en-US" sz="1400" dirty="0" smtClean="0">
                <a:solidFill>
                  <a:schemeClr val="bg1"/>
                </a:solidFill>
              </a:rPr>
              <a:t>– in </a:t>
            </a:r>
            <a:r>
              <a:rPr lang="en-US" sz="1400" dirty="0">
                <a:solidFill>
                  <a:schemeClr val="bg1"/>
                </a:solidFill>
              </a:rPr>
              <a:t>sickness and in health.</a:t>
            </a:r>
          </a:p>
          <a:p>
            <a:pPr marL="0" indent="0">
              <a:spcBef>
                <a:spcPts val="0"/>
              </a:spcBef>
              <a:spcAft>
                <a:spcPts val="1200"/>
              </a:spcAft>
              <a:buNone/>
            </a:pPr>
            <a:r>
              <a:rPr lang="en-US" sz="1400" dirty="0">
                <a:solidFill>
                  <a:schemeClr val="bg1"/>
                </a:solidFill>
              </a:rPr>
              <a:t>Together, we can help you live a healthier and more secure life.</a:t>
            </a:r>
          </a:p>
        </p:txBody>
      </p:sp>
    </p:spTree>
    <p:extLst>
      <p:ext uri="{BB962C8B-B14F-4D97-AF65-F5344CB8AC3E}">
        <p14:creationId xmlns:p14="http://schemas.microsoft.com/office/powerpoint/2010/main" val="178101381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9400" y="297180"/>
            <a:ext cx="8382000" cy="646331"/>
          </a:xfrm>
          <a:prstGeom prst="rect">
            <a:avLst/>
          </a:prstGeom>
          <a:noFill/>
        </p:spPr>
        <p:txBody>
          <a:bodyPr wrap="square" rtlCol="0">
            <a:spAutoFit/>
          </a:bodyPr>
          <a:lstStyle/>
          <a:p>
            <a:pPr marL="342900" indent="-342900">
              <a:buAutoNum type="arabicPeriod"/>
            </a:pPr>
            <a:r>
              <a:rPr lang="en-US" dirty="0" smtClean="0"/>
              <a:t>Select either Cigna Dental PPO or Cigna Dental Care HMO</a:t>
            </a:r>
          </a:p>
          <a:p>
            <a:pPr marL="342900" indent="-342900">
              <a:buAutoNum type="arabicPeriod"/>
            </a:pPr>
            <a:r>
              <a:rPr lang="en-US" dirty="0" smtClean="0"/>
              <a:t>Click on “Choose”</a:t>
            </a:r>
            <a:endParaRPr lang="en-US" dirty="0"/>
          </a:p>
        </p:txBody>
      </p:sp>
      <p:pic>
        <p:nvPicPr>
          <p:cNvPr id="11" name="Picture 10" descr="Cigna Health Care Provider Directory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8" y="1419368"/>
            <a:ext cx="9144000" cy="4732140"/>
          </a:xfrm>
          <a:prstGeom prst="rect">
            <a:avLst/>
          </a:prstGeom>
        </p:spPr>
      </p:pic>
      <p:sp>
        <p:nvSpPr>
          <p:cNvPr id="12" name="Up Arrow 11"/>
          <p:cNvSpPr/>
          <p:nvPr/>
        </p:nvSpPr>
        <p:spPr>
          <a:xfrm rot="5400000">
            <a:off x="847090" y="3732277"/>
            <a:ext cx="220982" cy="89916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5400000">
            <a:off x="763530" y="5206878"/>
            <a:ext cx="222802"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25146" y="4009425"/>
            <a:ext cx="228600" cy="281612"/>
          </a:xfrm>
          <a:prstGeom prst="flowChartConnector">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Flowchart: Connector 14"/>
          <p:cNvSpPr/>
          <p:nvPr/>
        </p:nvSpPr>
        <p:spPr>
          <a:xfrm>
            <a:off x="165100" y="5455767"/>
            <a:ext cx="228600" cy="281612"/>
          </a:xfrm>
          <a:prstGeom prst="flowChartConnector">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257925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20" y="152400"/>
            <a:ext cx="8382000" cy="646331"/>
          </a:xfrm>
          <a:prstGeom prst="rect">
            <a:avLst/>
          </a:prstGeom>
          <a:noFill/>
        </p:spPr>
        <p:txBody>
          <a:bodyPr wrap="square" rtlCol="0">
            <a:spAutoFit/>
          </a:bodyPr>
          <a:lstStyle/>
          <a:p>
            <a:r>
              <a:rPr lang="en-US" dirty="0" smtClean="0"/>
              <a:t>At this point, you may change the search location and enter what you’re looking for (type of dentist, the name of your dentist, etc.) and click on “Search”.</a:t>
            </a:r>
            <a:endParaRPr lang="en-US" dirty="0"/>
          </a:p>
        </p:txBody>
      </p:sp>
      <p:pic>
        <p:nvPicPr>
          <p:cNvPr id="3" name="Picture 2" descr="Cigna Health Care Provider Directory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7216"/>
            <a:ext cx="9144000" cy="4956772"/>
          </a:xfrm>
          <a:prstGeom prst="rect">
            <a:avLst/>
          </a:prstGeom>
        </p:spPr>
      </p:pic>
      <p:sp>
        <p:nvSpPr>
          <p:cNvPr id="7" name="Up Arrow 6"/>
          <p:cNvSpPr/>
          <p:nvPr/>
        </p:nvSpPr>
        <p:spPr>
          <a:xfrm>
            <a:off x="6913160" y="2910384"/>
            <a:ext cx="228600"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031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141" y="1012929"/>
            <a:ext cx="9206020" cy="1098826"/>
          </a:xfrm>
          <a:prstGeom prst="rect">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9523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DD4FEEC2-DEBC-0C43-9897-06B681CEE3B1}" type="slidenum">
              <a:rPr lang="en-US" sz="1000">
                <a:solidFill>
                  <a:srgbClr val="999999"/>
                </a:solidFill>
                <a:ea typeface="MS PGothic" charset="0"/>
                <a:cs typeface="MS PGothic" charset="0"/>
              </a:rPr>
              <a:pPr eaLnBrk="1" hangingPunct="1"/>
              <a:t>22</a:t>
            </a:fld>
            <a:endParaRPr lang="en-US" sz="1000">
              <a:solidFill>
                <a:srgbClr val="999999"/>
              </a:solidFill>
              <a:ea typeface="MS PGothic" charset="0"/>
              <a:cs typeface="MS PGothic" charset="0"/>
            </a:endParaRPr>
          </a:p>
        </p:txBody>
      </p:sp>
      <p:sp>
        <p:nvSpPr>
          <p:cNvPr id="9524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38916" name="Title 15"/>
          <p:cNvSpPr>
            <a:spLocks noGrp="1"/>
          </p:cNvSpPr>
          <p:nvPr>
            <p:ph type="title"/>
          </p:nvPr>
        </p:nvSpPr>
        <p:spPr>
          <a:extLst/>
        </p:spPr>
        <p:txBody>
          <a:bodyPr/>
          <a:lstStyle/>
          <a:p>
            <a:pPr eaLnBrk="1" hangingPunct="1">
              <a:defRPr/>
            </a:pPr>
            <a:r>
              <a:rPr lang="en-US" altLang="en-US" dirty="0" smtClean="0">
                <a:latin typeface="Arial" pitchFamily="34" charset="0"/>
                <a:cs typeface="Arial" pitchFamily="34" charset="0"/>
              </a:rPr>
              <a:t>Estimate your dental care costs</a:t>
            </a:r>
          </a:p>
        </p:txBody>
      </p:sp>
      <p:sp>
        <p:nvSpPr>
          <p:cNvPr id="95237" name="Content Placeholder 2"/>
          <p:cNvSpPr txBox="1">
            <a:spLocks/>
          </p:cNvSpPr>
          <p:nvPr/>
        </p:nvSpPr>
        <p:spPr bwMode="auto">
          <a:xfrm>
            <a:off x="457200" y="1099897"/>
            <a:ext cx="399934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20000"/>
              </a:spcBef>
              <a:buFont typeface="Arial" charset="0"/>
              <a:buChar char="•"/>
            </a:pPr>
            <a:r>
              <a:rPr lang="en-US" sz="1400" dirty="0">
                <a:solidFill>
                  <a:prstClr val="white"/>
                </a:solidFill>
                <a:ea typeface="MS PGothic" charset="0"/>
                <a:cs typeface="MS PGothic" charset="0"/>
              </a:rPr>
              <a:t>Convenient, online access to estimate </a:t>
            </a:r>
            <a:r>
              <a:rPr lang="en-US" sz="1400" dirty="0" smtClean="0">
                <a:solidFill>
                  <a:prstClr val="white"/>
                </a:solidFill>
                <a:ea typeface="MS PGothic" charset="0"/>
                <a:cs typeface="MS PGothic" charset="0"/>
              </a:rPr>
              <a:t/>
            </a:r>
            <a:br>
              <a:rPr lang="en-US" sz="1400" dirty="0" smtClean="0">
                <a:solidFill>
                  <a:prstClr val="white"/>
                </a:solidFill>
                <a:ea typeface="MS PGothic" charset="0"/>
                <a:cs typeface="MS PGothic" charset="0"/>
              </a:rPr>
            </a:br>
            <a:r>
              <a:rPr lang="en-US" sz="1400" dirty="0" smtClean="0">
                <a:solidFill>
                  <a:prstClr val="white"/>
                </a:solidFill>
                <a:ea typeface="MS PGothic" charset="0"/>
                <a:cs typeface="MS PGothic" charset="0"/>
              </a:rPr>
              <a:t>dental </a:t>
            </a:r>
            <a:r>
              <a:rPr lang="en-US" sz="1400" dirty="0">
                <a:solidFill>
                  <a:prstClr val="white"/>
                </a:solidFill>
                <a:ea typeface="MS PGothic" charset="0"/>
                <a:cs typeface="MS PGothic" charset="0"/>
              </a:rPr>
              <a:t>care costs</a:t>
            </a:r>
          </a:p>
          <a:p>
            <a:pPr>
              <a:spcBef>
                <a:spcPct val="20000"/>
              </a:spcBef>
              <a:buFont typeface="Arial" charset="0"/>
              <a:buChar char="•"/>
            </a:pPr>
            <a:r>
              <a:rPr lang="en-US" sz="1400" dirty="0">
                <a:solidFill>
                  <a:prstClr val="white"/>
                </a:solidFill>
                <a:ea typeface="MS PGothic" charset="0"/>
                <a:cs typeface="MS PGothic" charset="0"/>
              </a:rPr>
              <a:t>Helps you to plan and </a:t>
            </a:r>
            <a:r>
              <a:rPr lang="en-US" sz="1400" dirty="0" smtClean="0">
                <a:solidFill>
                  <a:prstClr val="white"/>
                </a:solidFill>
                <a:ea typeface="MS PGothic" charset="0"/>
                <a:cs typeface="MS PGothic" charset="0"/>
              </a:rPr>
              <a:t>budget</a:t>
            </a:r>
            <a:endParaRPr lang="en-US" sz="1400" dirty="0">
              <a:solidFill>
                <a:prstClr val="white"/>
              </a:solidFill>
              <a:ea typeface="MS PGothic" charset="0"/>
              <a:cs typeface="MS PGothic" charset="0"/>
            </a:endParaRPr>
          </a:p>
        </p:txBody>
      </p:sp>
      <p:sp>
        <p:nvSpPr>
          <p:cNvPr id="95241" name="Rectangle 10"/>
          <p:cNvSpPr txBox="1">
            <a:spLocks noGrp="1" noChangeArrowheads="1"/>
          </p:cNvSpPr>
          <p:nvPr/>
        </p:nvSpPr>
        <p:spPr bwMode="auto">
          <a:xfrm>
            <a:off x="0" y="6172200"/>
            <a:ext cx="6326909"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9063" indent="-119063"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a:spcBef>
                <a:spcPts val="0"/>
              </a:spcBef>
            </a:pPr>
            <a:r>
              <a:rPr lang="en-US" sz="800" dirty="0" smtClean="0">
                <a:solidFill>
                  <a:srgbClr val="969696"/>
                </a:solidFill>
                <a:latin typeface="Arial Narrow" charset="0"/>
                <a:ea typeface="MS PGothic" charset="0"/>
                <a:cs typeface="MS PGothic" charset="0"/>
              </a:rPr>
              <a:t>These </a:t>
            </a:r>
            <a:r>
              <a:rPr lang="en-US" sz="800" dirty="0">
                <a:solidFill>
                  <a:srgbClr val="969696"/>
                </a:solidFill>
                <a:latin typeface="Arial Narrow" charset="0"/>
                <a:ea typeface="MS PGothic" charset="0"/>
                <a:cs typeface="MS PGothic" charset="0"/>
              </a:rPr>
              <a:t>examples are provided for illustrative purposes only. The Treatment Cost Estimator is for informational purposes and provides rough calculations only, based on the treatment or procedure you choose. It does NOT guarantee the exact amount of your out-of-pocket costs and it does NOT guarantee coverage for any treatment or procedure or any dental benefit plan payment. Your actual out-of-pocket cost for dental care will depend on the specific terms of your dental benefit plan.</a:t>
            </a:r>
          </a:p>
        </p:txBody>
      </p:sp>
      <p:pic>
        <p:nvPicPr>
          <p:cNvPr id="9524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306" t="6972" r="4733" b="6331"/>
          <a:stretch/>
        </p:blipFill>
        <p:spPr bwMode="auto">
          <a:xfrm>
            <a:off x="1955862" y="2319097"/>
            <a:ext cx="5299222" cy="3226690"/>
          </a:xfrm>
          <a:prstGeom prst="rect">
            <a:avLst/>
          </a:prstGeom>
          <a:noFill/>
          <a:ln>
            <a:noFill/>
          </a:ln>
          <a:extLst/>
        </p:spPr>
      </p:pic>
      <p:sp>
        <p:nvSpPr>
          <p:cNvPr id="20" name="Content Placeholder 2"/>
          <p:cNvSpPr txBox="1">
            <a:spLocks/>
          </p:cNvSpPr>
          <p:nvPr/>
        </p:nvSpPr>
        <p:spPr bwMode="auto">
          <a:xfrm>
            <a:off x="4625878" y="1099897"/>
            <a:ext cx="417945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20000"/>
              </a:spcBef>
              <a:buFont typeface="Arial" charset="0"/>
              <a:buChar char="•"/>
            </a:pPr>
            <a:r>
              <a:rPr lang="en-US" sz="1400" dirty="0" smtClean="0">
                <a:solidFill>
                  <a:prstClr val="white"/>
                </a:solidFill>
                <a:ea typeface="MS PGothic" charset="0"/>
                <a:cs typeface="MS PGothic" charset="0"/>
              </a:rPr>
              <a:t>Specific </a:t>
            </a:r>
            <a:r>
              <a:rPr lang="en-US" sz="1400" dirty="0">
                <a:solidFill>
                  <a:prstClr val="white"/>
                </a:solidFill>
                <a:ea typeface="MS PGothic" charset="0"/>
                <a:cs typeface="MS PGothic" charset="0"/>
              </a:rPr>
              <a:t>to your plan information, average area charges for treatment bundles and individual dentist’s contracted fees for a single procedure</a:t>
            </a:r>
          </a:p>
          <a:p>
            <a:pPr>
              <a:spcBef>
                <a:spcPct val="20000"/>
              </a:spcBef>
              <a:buFont typeface="Arial" charset="0"/>
              <a:buChar char="•"/>
            </a:pPr>
            <a:endParaRPr lang="en-US" sz="1400" dirty="0">
              <a:solidFill>
                <a:prstClr val="white"/>
              </a:solidFill>
              <a:ea typeface="MS PGothic" charset="0"/>
              <a:cs typeface="MS PGothic" charset="0"/>
            </a:endParaRPr>
          </a:p>
        </p:txBody>
      </p:sp>
    </p:spTree>
    <p:extLst>
      <p:ext uri="{BB962C8B-B14F-4D97-AF65-F5344CB8AC3E}">
        <p14:creationId xmlns:p14="http://schemas.microsoft.com/office/powerpoint/2010/main" val="306997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4507960"/>
            <a:ext cx="7696200" cy="1404938"/>
          </a:xfrm>
        </p:spPr>
        <p:txBody>
          <a:bodyPr/>
          <a:lstStyle/>
          <a:p>
            <a:r>
              <a:rPr lang="en-US" sz="3800" b="1" dirty="0" smtClean="0"/>
              <a:t>Q&amp;A</a:t>
            </a:r>
          </a:p>
          <a:p>
            <a:r>
              <a:rPr lang="en-US" dirty="0" smtClean="0"/>
              <a:t>What you want to know</a:t>
            </a:r>
            <a:endParaRPr lang="en-US" dirty="0"/>
          </a:p>
        </p:txBody>
      </p:sp>
      <p:sp>
        <p:nvSpPr>
          <p:cNvPr id="4" name="Slide Number Placeholder 3"/>
          <p:cNvSpPr>
            <a:spLocks noGrp="1"/>
          </p:cNvSpPr>
          <p:nvPr>
            <p:ph type="sldNum" sz="quarter" idx="10"/>
          </p:nvPr>
        </p:nvSpPr>
        <p:spPr/>
        <p:txBody>
          <a:bodyPr/>
          <a:lstStyle/>
          <a:p>
            <a:fld id="{C8C01F01-A601-4FE5-8E71-6675F782C625}" type="slidenum">
              <a:rPr lang="en-US" altLang="en-US" smtClean="0"/>
              <a:pPr/>
              <a:t>23</a:t>
            </a:fld>
            <a:endParaRPr lang="en-US" altLang="en-US"/>
          </a:p>
        </p:txBody>
      </p:sp>
      <p:sp>
        <p:nvSpPr>
          <p:cNvPr id="5" name="Footer Placeholder 4"/>
          <p:cNvSpPr>
            <a:spLocks noGrp="1"/>
          </p:cNvSpPr>
          <p:nvPr>
            <p:ph type="ftr" sz="quarter" idx="11"/>
          </p:nvPr>
        </p:nvSpPr>
        <p:spPr/>
        <p:txBody>
          <a:bodyPr/>
          <a:lstStyle/>
          <a:p>
            <a:r>
              <a:rPr lang="en-US" altLang="en-US" dirty="0" smtClean="0"/>
              <a:t>Confidential, unpublished property of Cigna. Do not duplicate or distribute. Use and distribution limited solely to authorized personnel. © 2016 Cigna</a:t>
            </a:r>
            <a:endParaRPr lang="en-US" altLang="en-US" dirty="0"/>
          </a:p>
        </p:txBody>
      </p:sp>
      <p:pic>
        <p:nvPicPr>
          <p:cNvPr id="3" name="Picture 2" descr="shutterstock_139264340web.jpg"/>
          <p:cNvPicPr>
            <a:picLocks noChangeAspect="1"/>
          </p:cNvPicPr>
          <p:nvPr/>
        </p:nvPicPr>
        <p:blipFill rotWithShape="1">
          <a:blip r:embed="rId3">
            <a:extLst>
              <a:ext uri="{28A0092B-C50C-407E-A947-70E740481C1C}">
                <a14:useLocalDpi xmlns:a14="http://schemas.microsoft.com/office/drawing/2010/main" val="0"/>
              </a:ext>
            </a:extLst>
          </a:blip>
          <a:srcRect t="10939" b="16969"/>
          <a:stretch/>
        </p:blipFill>
        <p:spPr>
          <a:xfrm>
            <a:off x="0" y="0"/>
            <a:ext cx="9144000" cy="4394602"/>
          </a:xfrm>
          <a:prstGeom prst="rect">
            <a:avLst/>
          </a:prstGeom>
        </p:spPr>
      </p:pic>
    </p:spTree>
    <p:extLst>
      <p:ext uri="{BB962C8B-B14F-4D97-AF65-F5344CB8AC3E}">
        <p14:creationId xmlns:p14="http://schemas.microsoft.com/office/powerpoint/2010/main" val="1761691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3878262" y="519113"/>
            <a:ext cx="1404937"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7" name="TextBox 2"/>
          <p:cNvSpPr txBox="1">
            <a:spLocks noChangeArrowheads="1"/>
          </p:cNvSpPr>
          <p:nvPr/>
        </p:nvSpPr>
        <p:spPr bwMode="auto">
          <a:xfrm>
            <a:off x="457200" y="1559671"/>
            <a:ext cx="818832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just" eaLnBrk="1" hangingPunct="1">
              <a:spcAft>
                <a:spcPts val="600"/>
              </a:spcAft>
              <a:defRPr/>
            </a:pPr>
            <a:r>
              <a:rPr lang="en-US" altLang="ja-JP" sz="1000" dirty="0" smtClean="0">
                <a:solidFill>
                  <a:schemeClr val="bg1"/>
                </a:solidFill>
                <a:latin typeface="Arial Narrow"/>
                <a:cs typeface="Arial Narrow"/>
              </a:rPr>
              <a:t>Dentists </a:t>
            </a:r>
            <a:r>
              <a:rPr lang="en-US" altLang="ja-JP" sz="1000" dirty="0">
                <a:solidFill>
                  <a:schemeClr val="bg1"/>
                </a:solidFill>
                <a:latin typeface="Arial Narrow"/>
                <a:cs typeface="Arial Narrow"/>
              </a:rPr>
              <a:t>who participate in Cigna’s network are independent contractors solely responsible for the treatment provided and are not agents of Cigna. The information in this presentation summarizes the highlights of your plan. For a complete list of both covered and not covered services, including benefits required by your state, see your employer’s plan booklet, evidence of coverage, insurance certificate, or summary plan description – the official plan documents. If there are any differences between the information in this presentation and the plan documents, the information in the plan documents takes precedence. </a:t>
            </a:r>
          </a:p>
          <a:p>
            <a:pPr algn="just" eaLnBrk="1" hangingPunct="1">
              <a:spcAft>
                <a:spcPts val="600"/>
              </a:spcAft>
              <a:defRPr/>
            </a:pPr>
            <a:r>
              <a:rPr lang="en-US" altLang="ja-JP" sz="1000" dirty="0">
                <a:solidFill>
                  <a:schemeClr val="bg1"/>
                </a:solidFill>
                <a:latin typeface="Arial Narrow"/>
                <a:cs typeface="Arial Narrow"/>
              </a:rPr>
              <a:t>All Cigna products and services are provided exclusively by or through operating subsidiaries of Cigna Corporation.  Cigna Dental Care (DHMO) plans are insured by Cigna Dental Health Plan of Arizona, Inc., Cigna Dental Health of California, Inc., Cigna Dental Health of Colorado, Inc., Cigna Dental Health of Delaware, Inc., Cigna Dental Health of Florida, Inc., </a:t>
            </a:r>
            <a:r>
              <a:rPr lang="en-US" altLang="ja-JP" sz="1000" b="1" dirty="0">
                <a:solidFill>
                  <a:schemeClr val="bg1"/>
                </a:solidFill>
                <a:latin typeface="Arial Narrow"/>
                <a:cs typeface="Arial Narrow"/>
              </a:rPr>
              <a:t>a Prepaid Limited Health Services Organization licensed under Chapter 636, Florida Statutes</a:t>
            </a:r>
            <a:r>
              <a:rPr lang="en-US" altLang="ja-JP" sz="1000" dirty="0">
                <a:solidFill>
                  <a:schemeClr val="bg1"/>
                </a:solidFill>
                <a:latin typeface="Arial Narrow"/>
                <a:cs typeface="Arial Narrow"/>
              </a:rPr>
              <a:t>, Cigna Dental Health of Kansas, Inc. (KS &amp; NB), Cigna Dental Health of Kentucky, Inc. (KY &amp; IL), Cigna Dental Health of Maryland, Inc., Cigna Dental Health of Missouri, Inc., Cigna Dental Health of New Jersey, Inc., Cigna Dental Health of North Carolina, Inc., Cigna Dental Health of Ohio, Inc., Cigna Dental Health of Pennsylvania, Inc., Cigna Dental Health of Texas, Inc., and Cigna Dental Health of Virginia, Inc. In other states, Cigna Dental Care plans are insured by Cigna Health and Life Insurance Company (CHLIC), Connecticut General Life Insurance Company (CGLIC), or Cigna HealthCare of Connecticut, Inc., and administered by Cigna Dental Health, Inc.  Cigna Dental PPO plans are insured or administered by CHLIC or CGLIC, with network management services provided by Cigna Dental Health, Inc. and certain of its subsidiaries.  In Texas, the insured dental plan is known as Cigna Dental Choice, and this plan uses the national Cigna DPPO network. </a:t>
            </a:r>
            <a:r>
              <a:rPr lang="en-US" altLang="ja-JP" sz="1000" dirty="0" smtClean="0">
                <a:solidFill>
                  <a:schemeClr val="bg1"/>
                </a:solidFill>
                <a:latin typeface="Arial Narrow"/>
                <a:cs typeface="Arial Narrow"/>
              </a:rPr>
              <a:t>Policy forms: OK </a:t>
            </a:r>
            <a:r>
              <a:rPr lang="en-US" altLang="ja-JP" sz="1000" dirty="0">
                <a:solidFill>
                  <a:schemeClr val="bg1"/>
                </a:solidFill>
                <a:latin typeface="Arial Narrow"/>
                <a:cs typeface="Arial Narrow"/>
              </a:rPr>
              <a:t>- </a:t>
            </a:r>
            <a:r>
              <a:rPr lang="en-US" altLang="ja-JP" sz="1000" dirty="0" smtClean="0">
                <a:solidFill>
                  <a:schemeClr val="bg1"/>
                </a:solidFill>
                <a:latin typeface="Arial Narrow"/>
                <a:cs typeface="Arial Narrow"/>
              </a:rPr>
              <a:t>Dental Indemnity/PPO: HP-POL99 </a:t>
            </a:r>
            <a:r>
              <a:rPr lang="en-US" altLang="ja-JP" sz="1000" dirty="0">
                <a:solidFill>
                  <a:schemeClr val="bg1"/>
                </a:solidFill>
                <a:latin typeface="Arial Narrow"/>
                <a:cs typeface="Arial Narrow"/>
              </a:rPr>
              <a:t>(CHLIC), GM6000 ELI288 et al (CGLIC); </a:t>
            </a:r>
            <a:r>
              <a:rPr lang="en-US" altLang="ja-JP" sz="1000" dirty="0" smtClean="0">
                <a:solidFill>
                  <a:schemeClr val="bg1"/>
                </a:solidFill>
                <a:latin typeface="Arial Narrow"/>
                <a:cs typeface="Arial Narrow"/>
              </a:rPr>
              <a:t>DHMO: HP-POL115 </a:t>
            </a:r>
            <a:r>
              <a:rPr lang="en-US" altLang="ja-JP" sz="1000" dirty="0">
                <a:solidFill>
                  <a:schemeClr val="bg1"/>
                </a:solidFill>
                <a:latin typeface="Arial Narrow"/>
                <a:cs typeface="Arial Narrow"/>
              </a:rPr>
              <a:t>(CHLIC), GM6000 DEN201V1 (CGLIC</a:t>
            </a:r>
            <a:r>
              <a:rPr lang="en-US" altLang="ja-JP" sz="1000" dirty="0" smtClean="0">
                <a:solidFill>
                  <a:schemeClr val="bg1"/>
                </a:solidFill>
                <a:latin typeface="Arial Narrow"/>
                <a:cs typeface="Arial Narrow"/>
              </a:rPr>
              <a:t>); </a:t>
            </a:r>
            <a:r>
              <a:rPr lang="en-US" altLang="ja-JP" sz="1000" dirty="0">
                <a:solidFill>
                  <a:schemeClr val="bg1"/>
                </a:solidFill>
                <a:latin typeface="Arial Narrow"/>
                <a:cs typeface="Arial Narrow"/>
              </a:rPr>
              <a:t>TN </a:t>
            </a:r>
            <a:r>
              <a:rPr lang="en-US" altLang="ja-JP" sz="1000" dirty="0" smtClean="0">
                <a:solidFill>
                  <a:schemeClr val="bg1"/>
                </a:solidFill>
                <a:latin typeface="Arial Narrow"/>
                <a:cs typeface="Arial Narrow"/>
              </a:rPr>
              <a:t>– Dental Indemnity/PPO: </a:t>
            </a:r>
            <a:r>
              <a:rPr lang="en-US" altLang="ja-JP" sz="1000" dirty="0">
                <a:solidFill>
                  <a:schemeClr val="bg1"/>
                </a:solidFill>
                <a:latin typeface="Arial Narrow"/>
                <a:cs typeface="Arial Narrow"/>
              </a:rPr>
              <a:t>HP-POL69/HC-CER2V1 et </a:t>
            </a:r>
            <a:r>
              <a:rPr lang="en-US" altLang="ja-JP" sz="1000" dirty="0" smtClean="0">
                <a:solidFill>
                  <a:schemeClr val="bg1"/>
                </a:solidFill>
                <a:latin typeface="Arial Narrow"/>
                <a:cs typeface="Arial Narrow"/>
              </a:rPr>
              <a:t>al, DHMO: </a:t>
            </a:r>
            <a:r>
              <a:rPr lang="en-US" altLang="ja-JP" sz="1000" dirty="0">
                <a:solidFill>
                  <a:schemeClr val="bg1"/>
                </a:solidFill>
                <a:latin typeface="Arial Narrow"/>
                <a:cs typeface="Arial Narrow"/>
              </a:rPr>
              <a:t>HP-POL134/HC-CER17V1 et </a:t>
            </a:r>
            <a:r>
              <a:rPr lang="en-US" altLang="ja-JP" sz="1000" dirty="0" smtClean="0">
                <a:solidFill>
                  <a:schemeClr val="bg1"/>
                </a:solidFill>
                <a:latin typeface="Arial Narrow"/>
                <a:cs typeface="Arial Narrow"/>
              </a:rPr>
              <a:t>al (CHLIC). </a:t>
            </a:r>
            <a:r>
              <a:rPr lang="en-US" altLang="ja-JP" sz="1000" dirty="0">
                <a:solidFill>
                  <a:schemeClr val="bg1"/>
                </a:solidFill>
                <a:latin typeface="Arial Narrow"/>
                <a:cs typeface="Arial Narrow"/>
              </a:rPr>
              <a:t>The Cigna name, logo, and other Cigna marks are owned by Cigna Intellectual Property, Inc. </a:t>
            </a:r>
            <a:endParaRPr lang="en-US" altLang="ja-JP" sz="1000" dirty="0" smtClean="0">
              <a:solidFill>
                <a:schemeClr val="bg1"/>
              </a:solidFill>
              <a:latin typeface="Arial Narrow"/>
              <a:cs typeface="Arial Narrow"/>
            </a:endParaRPr>
          </a:p>
          <a:p>
            <a:pPr algn="just" eaLnBrk="1" hangingPunct="1">
              <a:spcAft>
                <a:spcPts val="600"/>
              </a:spcAft>
              <a:defRPr/>
            </a:pPr>
            <a:r>
              <a:rPr lang="en-US" altLang="en-US" sz="1000" dirty="0" smtClean="0">
                <a:solidFill>
                  <a:srgbClr val="FFFFFF"/>
                </a:solidFill>
                <a:latin typeface="Arial Narrow" pitchFamily="34" charset="0"/>
              </a:rPr>
              <a:t>862420 </a:t>
            </a:r>
            <a:r>
              <a:rPr lang="en-US" altLang="en-US" sz="1000" dirty="0" err="1" smtClean="0">
                <a:solidFill>
                  <a:srgbClr val="FFFFFF"/>
                </a:solidFill>
                <a:latin typeface="Arial Narrow" pitchFamily="34" charset="0"/>
              </a:rPr>
              <a:t>b</a:t>
            </a:r>
            <a:r>
              <a:rPr lang="en-US" altLang="en-US" sz="1000" dirty="0" smtClean="0">
                <a:solidFill>
                  <a:srgbClr val="FFFFFF"/>
                </a:solidFill>
                <a:latin typeface="Arial Narrow" pitchFamily="34" charset="0"/>
              </a:rPr>
              <a:t> </a:t>
            </a:r>
            <a:r>
              <a:rPr lang="en-US" altLang="en-US" sz="1000" dirty="0" smtClean="0">
                <a:solidFill>
                  <a:srgbClr val="FFFFFF"/>
                </a:solidFill>
                <a:latin typeface="Arial Narrow" pitchFamily="-84" charset="0"/>
                <a:ea typeface="MS PGothic" pitchFamily="34" charset="-128"/>
              </a:rPr>
              <a:t>  05/</a:t>
            </a:r>
            <a:r>
              <a:rPr lang="en-US" altLang="en-US" sz="1000" dirty="0">
                <a:solidFill>
                  <a:srgbClr val="FFFFFF"/>
                </a:solidFill>
                <a:latin typeface="Arial Narrow" pitchFamily="-84" charset="0"/>
                <a:ea typeface="MS PGothic" pitchFamily="34" charset="-128"/>
              </a:rPr>
              <a:t>16     © 2016 Cigna. Some content provided under license.</a:t>
            </a:r>
          </a:p>
        </p:txBody>
      </p:sp>
    </p:spTree>
    <p:extLst>
      <p:ext uri="{BB962C8B-B14F-4D97-AF65-F5344CB8AC3E}">
        <p14:creationId xmlns:p14="http://schemas.microsoft.com/office/powerpoint/2010/main" val="1823912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2438" y="269588"/>
            <a:ext cx="8229600" cy="646112"/>
          </a:xfrm>
        </p:spPr>
        <p:txBody>
          <a:bodyPr/>
          <a:lstStyle/>
          <a:p>
            <a:pPr eaLnBrk="1" hangingPunct="1"/>
            <a:r>
              <a:rPr lang="en-US" dirty="0">
                <a:latin typeface="Arial" charset="0"/>
                <a:ea typeface="MS PGothic" charset="0"/>
              </a:rPr>
              <a:t>Appendix </a:t>
            </a:r>
            <a:r>
              <a:rPr lang="en-US" dirty="0" smtClean="0">
                <a:latin typeface="Arial" charset="0"/>
                <a:ea typeface="MS PGothic" charset="0"/>
              </a:rPr>
              <a:t>A</a:t>
            </a:r>
            <a:endParaRPr lang="en-US" dirty="0">
              <a:latin typeface="Arial" charset="0"/>
              <a:ea typeface="MS PGothic" charset="0"/>
            </a:endParaRPr>
          </a:p>
        </p:txBody>
      </p:sp>
      <p:sp>
        <p:nvSpPr>
          <p:cNvPr id="1034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F2C6278-203F-D841-BEA4-60F7524CE9AF}" type="slidenum">
              <a:rPr lang="en-US" sz="1000">
                <a:solidFill>
                  <a:srgbClr val="999999"/>
                </a:solidFill>
                <a:ea typeface="MS PGothic" charset="0"/>
                <a:cs typeface="MS PGothic" charset="0"/>
              </a:rPr>
              <a:pPr eaLnBrk="1" hangingPunct="1"/>
              <a:t>25</a:t>
            </a:fld>
            <a:endParaRPr lang="en-US" sz="1000" dirty="0">
              <a:solidFill>
                <a:srgbClr val="999999"/>
              </a:solidFill>
              <a:ea typeface="MS PGothic" charset="0"/>
              <a:cs typeface="MS PGothic" charset="0"/>
            </a:endParaRPr>
          </a:p>
        </p:txBody>
      </p:sp>
      <p:sp>
        <p:nvSpPr>
          <p:cNvPr id="10342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103426" name="Text Placeholder 2"/>
          <p:cNvSpPr>
            <a:spLocks noGrp="1"/>
          </p:cNvSpPr>
          <p:nvPr>
            <p:ph idx="4294967295"/>
          </p:nvPr>
        </p:nvSpPr>
        <p:spPr>
          <a:xfrm>
            <a:off x="452438" y="694897"/>
            <a:ext cx="7565910" cy="5486400"/>
          </a:xfrm>
        </p:spPr>
        <p:txBody>
          <a:bodyPr/>
          <a:lstStyle/>
          <a:p>
            <a:pPr marL="0" indent="0">
              <a:buNone/>
            </a:pPr>
            <a:endParaRPr lang="en-US" sz="1400" dirty="0" smtClean="0">
              <a:latin typeface="Arial" charset="0"/>
              <a:ea typeface="MS PGothic" charset="0"/>
            </a:endParaRPr>
          </a:p>
          <a:p>
            <a:pPr marL="0" indent="0">
              <a:buNone/>
            </a:pPr>
            <a:endParaRPr lang="en-US" sz="1400" dirty="0">
              <a:latin typeface="Arial" charset="0"/>
              <a:ea typeface="MS PGothic" charset="0"/>
            </a:endParaRPr>
          </a:p>
          <a:p>
            <a:pPr marL="0" indent="0">
              <a:buNone/>
            </a:pPr>
            <a:r>
              <a:rPr lang="en-US" sz="1200" b="1" dirty="0" smtClean="0">
                <a:latin typeface="Arial" charset="0"/>
                <a:ea typeface="MS PGothic" charset="0"/>
              </a:rPr>
              <a:t>Minnesota </a:t>
            </a:r>
            <a:r>
              <a:rPr lang="en-US" sz="1200" b="1" dirty="0">
                <a:latin typeface="Arial" charset="0"/>
                <a:ea typeface="MS PGothic" charset="0"/>
              </a:rPr>
              <a:t>Residents</a:t>
            </a:r>
            <a:r>
              <a:rPr lang="en-US" sz="1200" dirty="0">
                <a:latin typeface="Arial" charset="0"/>
                <a:ea typeface="MS PGothic" charset="0"/>
              </a:rPr>
              <a:t>: When enrolling in a DHMO plan, you must visit your selected network dentist in order for the charges on the Patient Charge Schedule to apply. You may also visit other dentists that participate in our network or you may visit dentists outside the Cigna Dental Care network. If you do, the fees listed on the Patient Charge Schedule will not apply. You will be responsible for the dentist’s usual fee. We will pay 50% of the value of your network benefit for those services. You’ll pay less if you visit your selected Cigna Dental Care network dentist. Call Customer Service for more information.</a:t>
            </a:r>
          </a:p>
          <a:p>
            <a:pPr marL="0" indent="0">
              <a:buNone/>
            </a:pPr>
            <a:endParaRPr lang="en-US" sz="1200" dirty="0" smtClean="0">
              <a:latin typeface="Arial" charset="0"/>
              <a:ea typeface="MS PGothic" charset="0"/>
            </a:endParaRPr>
          </a:p>
          <a:p>
            <a:pPr marL="0" indent="0">
              <a:buNone/>
            </a:pPr>
            <a:r>
              <a:rPr lang="en-US" sz="1200" b="1" dirty="0" smtClean="0">
                <a:latin typeface="Arial" charset="0"/>
                <a:ea typeface="MS PGothic" charset="0"/>
              </a:rPr>
              <a:t>Oklahoma </a:t>
            </a:r>
            <a:r>
              <a:rPr lang="en-US" sz="1200" b="1" dirty="0">
                <a:latin typeface="Arial" charset="0"/>
                <a:ea typeface="MS PGothic" charset="0"/>
              </a:rPr>
              <a:t>Residents</a:t>
            </a:r>
            <a:r>
              <a:rPr lang="en-US" sz="1200" dirty="0">
                <a:latin typeface="Arial" charset="0"/>
                <a:ea typeface="MS PGothic" charset="0"/>
              </a:rPr>
              <a:t>: DHMO for Oklahoma is an Employer Group Pre-Paid Dental Plan. You may also visit dentists outside the Cigna Dental Care network. If you do, the fees listed on the Patient Charge Schedule will not apply. You will be responsible for the dentist’s usual fee. We pay non-network dentists the same amount we’d pay network dentists for covered services. You’ll pay less if you visit a network dentist in the Cigna Dental Care network. Call Customer Service for more </a:t>
            </a:r>
            <a:r>
              <a:rPr lang="en-US" sz="1200" dirty="0" smtClean="0">
                <a:latin typeface="Arial" charset="0"/>
                <a:ea typeface="MS PGothic" charset="0"/>
              </a:rPr>
              <a:t>information.</a:t>
            </a:r>
            <a:endParaRPr lang="en-US" altLang="ja-JP" sz="1200" dirty="0">
              <a:latin typeface="Arial" charset="0"/>
              <a:ea typeface="MS PGothic" charset="0"/>
            </a:endParaRPr>
          </a:p>
        </p:txBody>
      </p:sp>
      <p:sp>
        <p:nvSpPr>
          <p:cNvPr id="8" name="Text Box 102"/>
          <p:cNvSpPr txBox="1">
            <a:spLocks noChangeArrowheads="1"/>
          </p:cNvSpPr>
          <p:nvPr/>
        </p:nvSpPr>
        <p:spPr bwMode="auto">
          <a:xfrm>
            <a:off x="457200" y="6350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b="1" dirty="0" smtClean="0">
                <a:solidFill>
                  <a:srgbClr val="969696"/>
                </a:solidFill>
                <a:ea typeface="MS PGothic" charset="0"/>
                <a:cs typeface="MS PGothic" charset="0"/>
              </a:rPr>
              <a:t>DHMO for residents of Minnesota and Oklahoma</a:t>
            </a:r>
            <a:endParaRPr lang="en-US" sz="1400" b="1" dirty="0">
              <a:solidFill>
                <a:srgbClr val="969696"/>
              </a:solidFill>
              <a:ea typeface="MS PGothic" charset="0"/>
              <a:cs typeface="MS PGothic" charset="0"/>
            </a:endParaRPr>
          </a:p>
        </p:txBody>
      </p:sp>
    </p:spTree>
    <p:extLst>
      <p:ext uri="{BB962C8B-B14F-4D97-AF65-F5344CB8AC3E}">
        <p14:creationId xmlns:p14="http://schemas.microsoft.com/office/powerpoint/2010/main" val="143834318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2438" y="269588"/>
            <a:ext cx="8229600" cy="646112"/>
          </a:xfrm>
        </p:spPr>
        <p:txBody>
          <a:bodyPr/>
          <a:lstStyle/>
          <a:p>
            <a:pPr eaLnBrk="1" hangingPunct="1"/>
            <a:r>
              <a:rPr lang="en-US" dirty="0">
                <a:latin typeface="Arial" charset="0"/>
                <a:ea typeface="MS PGothic" charset="0"/>
              </a:rPr>
              <a:t>Appendix </a:t>
            </a:r>
            <a:r>
              <a:rPr lang="en-US" dirty="0" smtClean="0">
                <a:latin typeface="Arial" charset="0"/>
                <a:ea typeface="MS PGothic" charset="0"/>
              </a:rPr>
              <a:t>B</a:t>
            </a:r>
            <a:endParaRPr lang="en-US" dirty="0">
              <a:latin typeface="Arial" charset="0"/>
              <a:ea typeface="MS PGothic" charset="0"/>
            </a:endParaRPr>
          </a:p>
        </p:txBody>
      </p:sp>
      <p:sp>
        <p:nvSpPr>
          <p:cNvPr id="1034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F2C6278-203F-D841-BEA4-60F7524CE9AF}" type="slidenum">
              <a:rPr lang="en-US" sz="1000">
                <a:solidFill>
                  <a:srgbClr val="999999"/>
                </a:solidFill>
                <a:ea typeface="MS PGothic" charset="0"/>
                <a:cs typeface="MS PGothic" charset="0"/>
              </a:rPr>
              <a:pPr eaLnBrk="1" hangingPunct="1"/>
              <a:t>26</a:t>
            </a:fld>
            <a:endParaRPr lang="en-US" sz="1000" dirty="0">
              <a:solidFill>
                <a:srgbClr val="999999"/>
              </a:solidFill>
              <a:ea typeface="MS PGothic" charset="0"/>
              <a:cs typeface="MS PGothic" charset="0"/>
            </a:endParaRPr>
          </a:p>
        </p:txBody>
      </p:sp>
      <p:sp>
        <p:nvSpPr>
          <p:cNvPr id="10342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103426" name="Text Placeholder 2"/>
          <p:cNvSpPr>
            <a:spLocks noGrp="1"/>
          </p:cNvSpPr>
          <p:nvPr>
            <p:ph idx="4294967295"/>
          </p:nvPr>
        </p:nvSpPr>
        <p:spPr>
          <a:xfrm>
            <a:off x="457950" y="694897"/>
            <a:ext cx="7565910" cy="5486400"/>
          </a:xfrm>
        </p:spPr>
        <p:txBody>
          <a:bodyPr/>
          <a:lstStyle/>
          <a:p>
            <a:pPr marL="0" indent="0">
              <a:buNone/>
            </a:pPr>
            <a:endParaRPr lang="en-US" sz="1000" dirty="0" smtClean="0">
              <a:latin typeface="Arial" charset="0"/>
              <a:ea typeface="MS PGothic" charset="0"/>
            </a:endParaRPr>
          </a:p>
          <a:p>
            <a:pPr marL="0" indent="0">
              <a:buNone/>
            </a:pPr>
            <a:endParaRPr lang="en-US" sz="1000" dirty="0">
              <a:latin typeface="Arial" charset="0"/>
              <a:ea typeface="MS PGothic" charset="0"/>
            </a:endParaRPr>
          </a:p>
          <a:p>
            <a:pPr marL="0" indent="0">
              <a:buNone/>
            </a:pPr>
            <a:r>
              <a:rPr lang="en-US" sz="1000" smtClean="0">
                <a:solidFill>
                  <a:srgbClr val="FF0000"/>
                </a:solidFill>
                <a:latin typeface="Arial" charset="0"/>
                <a:ea typeface="MS PGothic" charset="0"/>
              </a:rPr>
              <a:t> </a:t>
            </a:r>
            <a:endParaRPr lang="en-US" sz="1000" dirty="0" smtClean="0">
              <a:solidFill>
                <a:srgbClr val="FF0000"/>
              </a:solidFill>
              <a:latin typeface="Arial" charset="0"/>
              <a:ea typeface="MS PGothic" charset="0"/>
            </a:endParaRPr>
          </a:p>
          <a:p>
            <a:pPr marL="0" indent="0">
              <a:buNone/>
            </a:pPr>
            <a:endParaRPr lang="en-US" sz="1000" dirty="0">
              <a:latin typeface="Arial" charset="0"/>
              <a:ea typeface="MS PGothic" charset="0"/>
            </a:endParaRPr>
          </a:p>
          <a:p>
            <a:pPr marL="0" indent="0">
              <a:buNone/>
            </a:pPr>
            <a:r>
              <a:rPr lang="en-US" altLang="ja-JP" sz="1000" dirty="0" smtClean="0">
                <a:latin typeface="Arial" charset="0"/>
                <a:ea typeface="MS PGothic" charset="0"/>
              </a:rPr>
              <a:t>The following </a:t>
            </a:r>
            <a:r>
              <a:rPr lang="en-US" altLang="ja-JP" sz="1000" dirty="0">
                <a:latin typeface="Arial" charset="0"/>
                <a:ea typeface="MS PGothic" charset="0"/>
              </a:rPr>
              <a:t>limitations </a:t>
            </a:r>
            <a:r>
              <a:rPr lang="en-US" altLang="ja-JP" sz="1000" dirty="0" smtClean="0">
                <a:latin typeface="Arial" charset="0"/>
                <a:ea typeface="MS PGothic" charset="0"/>
              </a:rPr>
              <a:t>apply to most DHMO plans: two </a:t>
            </a:r>
            <a:r>
              <a:rPr lang="en-US" altLang="ja-JP" sz="1000" dirty="0">
                <a:latin typeface="Arial" charset="0"/>
                <a:ea typeface="MS PGothic" charset="0"/>
              </a:rPr>
              <a:t>(2) cleanings and bitewing </a:t>
            </a:r>
            <a:r>
              <a:rPr lang="en-US" altLang="ja-JP" sz="1000" dirty="0" smtClean="0">
                <a:latin typeface="Arial" charset="0"/>
                <a:ea typeface="MS PGothic" charset="0"/>
              </a:rPr>
              <a:t>x-rays per calendar year; one (1) full </a:t>
            </a:r>
            <a:r>
              <a:rPr lang="en-US" altLang="ja-JP" sz="1000" dirty="0">
                <a:latin typeface="Arial" charset="0"/>
                <a:ea typeface="MS PGothic" charset="0"/>
              </a:rPr>
              <a:t>mouth/</a:t>
            </a:r>
            <a:r>
              <a:rPr lang="en-US" altLang="ja-JP" sz="1000" dirty="0" err="1">
                <a:latin typeface="Arial" charset="0"/>
                <a:ea typeface="MS PGothic" charset="0"/>
              </a:rPr>
              <a:t>panorex</a:t>
            </a:r>
            <a:r>
              <a:rPr lang="en-US" altLang="ja-JP" sz="1000" dirty="0">
                <a:latin typeface="Arial" charset="0"/>
                <a:ea typeface="MS PGothic" charset="0"/>
              </a:rPr>
              <a:t> </a:t>
            </a:r>
            <a:r>
              <a:rPr lang="en-US" altLang="ja-JP" sz="1000" dirty="0" smtClean="0">
                <a:latin typeface="Arial" charset="0"/>
                <a:ea typeface="MS PGothic" charset="0"/>
              </a:rPr>
              <a:t>x-ray every </a:t>
            </a:r>
            <a:r>
              <a:rPr lang="en-US" altLang="ja-JP" sz="1000" dirty="0">
                <a:latin typeface="Arial" charset="0"/>
                <a:ea typeface="MS PGothic" charset="0"/>
              </a:rPr>
              <a:t>three calendar </a:t>
            </a:r>
            <a:r>
              <a:rPr lang="en-US" altLang="ja-JP" sz="1000" dirty="0" smtClean="0">
                <a:latin typeface="Arial" charset="0"/>
                <a:ea typeface="MS PGothic" charset="0"/>
              </a:rPr>
              <a:t>years; TMJ </a:t>
            </a:r>
            <a:r>
              <a:rPr lang="en-US" altLang="ja-JP" sz="1000" dirty="0">
                <a:latin typeface="Arial" charset="0"/>
                <a:ea typeface="MS PGothic" charset="0"/>
              </a:rPr>
              <a:t>treatment (when included on your PCS) is limited to one </a:t>
            </a:r>
            <a:r>
              <a:rPr lang="en-US" altLang="ja-JP" sz="1000" dirty="0" smtClean="0">
                <a:latin typeface="Arial" charset="0"/>
                <a:ea typeface="MS PGothic" charset="0"/>
              </a:rPr>
              <a:t>(1) occlusal </a:t>
            </a:r>
            <a:r>
              <a:rPr lang="en-US" altLang="ja-JP" sz="1000" dirty="0">
                <a:latin typeface="Arial" charset="0"/>
                <a:ea typeface="MS PGothic" charset="0"/>
              </a:rPr>
              <a:t>orthotic device </a:t>
            </a:r>
            <a:r>
              <a:rPr lang="en-US" altLang="ja-JP" sz="1000" dirty="0" smtClean="0">
                <a:latin typeface="Arial" charset="0"/>
                <a:ea typeface="MS PGothic" charset="0"/>
              </a:rPr>
              <a:t>every two years</a:t>
            </a:r>
            <a:r>
              <a:rPr lang="en-US" altLang="ja-JP" sz="1000" dirty="0">
                <a:latin typeface="Arial" charset="0"/>
                <a:ea typeface="MS PGothic" charset="0"/>
              </a:rPr>
              <a:t>; </a:t>
            </a:r>
            <a:r>
              <a:rPr lang="en-US" altLang="ja-JP" sz="1000" dirty="0" smtClean="0">
                <a:latin typeface="Arial" charset="0"/>
                <a:ea typeface="MS PGothic" charset="0"/>
              </a:rPr>
              <a:t>the replacement </a:t>
            </a:r>
            <a:r>
              <a:rPr lang="en-US" altLang="ja-JP" sz="1000" dirty="0">
                <a:latin typeface="Arial" charset="0"/>
                <a:ea typeface="MS PGothic" charset="0"/>
              </a:rPr>
              <a:t>of crowns and inlays, and prosthesis over implants (if unserviceable and cannot be repaired), is limited to once every 5 </a:t>
            </a:r>
            <a:r>
              <a:rPr lang="en-US" altLang="ja-JP" sz="1000" dirty="0" smtClean="0">
                <a:latin typeface="Arial" charset="0"/>
                <a:ea typeface="MS PGothic" charset="0"/>
              </a:rPr>
              <a:t>years. The </a:t>
            </a:r>
            <a:r>
              <a:rPr lang="en-US" altLang="ja-JP" sz="1000" dirty="0">
                <a:latin typeface="Arial" charset="0"/>
                <a:ea typeface="MS PGothic" charset="0"/>
              </a:rPr>
              <a:t>frequency limitations of certain other covered services are set forth in the </a:t>
            </a:r>
            <a:r>
              <a:rPr lang="en-US" altLang="ja-JP" sz="1000" dirty="0" smtClean="0">
                <a:latin typeface="Arial" charset="0"/>
                <a:ea typeface="MS PGothic" charset="0"/>
              </a:rPr>
              <a:t>Patient Charge Schedule (PCS). </a:t>
            </a:r>
          </a:p>
          <a:p>
            <a:pPr marL="0" indent="0">
              <a:buNone/>
            </a:pPr>
            <a:endParaRPr lang="en-US" altLang="ja-JP" sz="1000" dirty="0">
              <a:latin typeface="Arial" charset="0"/>
              <a:ea typeface="MS PGothic" charset="0"/>
            </a:endParaRPr>
          </a:p>
          <a:p>
            <a:pPr marL="0" indent="0">
              <a:buNone/>
            </a:pPr>
            <a:r>
              <a:rPr lang="en-US" altLang="ja-JP" sz="1000" dirty="0" smtClean="0">
                <a:latin typeface="Arial" charset="0"/>
                <a:ea typeface="MS PGothic" charset="0"/>
              </a:rPr>
              <a:t>In general, only those services that are medically necessary and listed on the PCS are covered. The </a:t>
            </a:r>
            <a:r>
              <a:rPr lang="en-US" altLang="ja-JP" sz="1000" dirty="0">
                <a:latin typeface="Arial" charset="0"/>
                <a:ea typeface="MS PGothic" charset="0"/>
              </a:rPr>
              <a:t>following </a:t>
            </a:r>
            <a:r>
              <a:rPr lang="en-US" altLang="ja-JP" sz="1000" dirty="0" smtClean="0">
                <a:latin typeface="Arial" charset="0"/>
                <a:ea typeface="MS PGothic" charset="0"/>
              </a:rPr>
              <a:t>services are generally not covered unless </a:t>
            </a:r>
            <a:r>
              <a:rPr lang="en-US" altLang="ja-JP" sz="1000" dirty="0">
                <a:latin typeface="Arial" charset="0"/>
                <a:ea typeface="MS PGothic" charset="0"/>
              </a:rPr>
              <a:t>otherwise listed on the </a:t>
            </a:r>
            <a:r>
              <a:rPr lang="en-US" altLang="ja-JP" sz="1000" dirty="0" smtClean="0">
                <a:latin typeface="Arial" charset="0"/>
                <a:ea typeface="MS PGothic" charset="0"/>
              </a:rPr>
              <a:t>PCS </a:t>
            </a:r>
            <a:r>
              <a:rPr lang="en-US" altLang="ja-JP" sz="1000" dirty="0">
                <a:latin typeface="Arial" charset="0"/>
                <a:ea typeface="MS PGothic" charset="0"/>
              </a:rPr>
              <a:t>or required by law: </a:t>
            </a:r>
            <a:endParaRPr lang="en-US" altLang="ja-JP" sz="1000" dirty="0" smtClean="0">
              <a:latin typeface="Arial" charset="0"/>
              <a:ea typeface="MS PGothic" charset="0"/>
            </a:endParaRPr>
          </a:p>
          <a:p>
            <a:pPr marL="0" indent="0">
              <a:buNone/>
            </a:pPr>
            <a:endParaRPr lang="en-US" altLang="ja-JP" sz="1000" dirty="0" smtClean="0">
              <a:latin typeface="Arial" charset="0"/>
              <a:ea typeface="MS PGothic" charset="0"/>
            </a:endParaRPr>
          </a:p>
          <a:p>
            <a:pPr marL="228600" indent="-228600">
              <a:buAutoNum type="alphaLcParenBoth"/>
            </a:pPr>
            <a:r>
              <a:rPr lang="en-US" altLang="ja-JP" sz="1000" dirty="0" smtClean="0">
                <a:latin typeface="Arial" charset="0"/>
                <a:ea typeface="MS PGothic" charset="0"/>
              </a:rPr>
              <a:t>experimental and cosmetic dentistry, and any services that do not meet common dental standards;</a:t>
            </a:r>
          </a:p>
          <a:p>
            <a:pPr marL="228600" indent="-228600">
              <a:buAutoNum type="alphaLcParenBoth"/>
            </a:pPr>
            <a:r>
              <a:rPr lang="en-US" altLang="ja-JP" sz="1000" dirty="0" smtClean="0">
                <a:latin typeface="Arial" charset="0"/>
                <a:ea typeface="MS PGothic" charset="0"/>
              </a:rPr>
              <a:t>treatments </a:t>
            </a:r>
            <a:r>
              <a:rPr lang="en-US" altLang="ja-JP" sz="1000" dirty="0">
                <a:latin typeface="Arial" charset="0"/>
                <a:ea typeface="MS PGothic" charset="0"/>
              </a:rPr>
              <a:t>or surgery if associated with a poor or hopeless diagnosis</a:t>
            </a:r>
            <a:r>
              <a:rPr lang="en-US" altLang="ja-JP" sz="1000" dirty="0" smtClean="0">
                <a:latin typeface="Arial" charset="0"/>
                <a:ea typeface="MS PGothic" charset="0"/>
              </a:rPr>
              <a:t>;</a:t>
            </a:r>
          </a:p>
          <a:p>
            <a:pPr marL="228600" indent="-228600">
              <a:buAutoNum type="alphaLcParenBoth"/>
            </a:pPr>
            <a:r>
              <a:rPr lang="en-US" sz="1000" dirty="0" smtClean="0"/>
              <a:t>the </a:t>
            </a:r>
            <a:r>
              <a:rPr lang="en-US" sz="1000" dirty="0" err="1" smtClean="0"/>
              <a:t>recementation</a:t>
            </a:r>
            <a:r>
              <a:rPr lang="en-US" sz="1000" dirty="0" smtClean="0"/>
              <a:t> </a:t>
            </a:r>
            <a:r>
              <a:rPr lang="en-US" sz="1000" dirty="0"/>
              <a:t>of any inlay, </a:t>
            </a:r>
            <a:r>
              <a:rPr lang="en-US" sz="1000" dirty="0" err="1"/>
              <a:t>onlay</a:t>
            </a:r>
            <a:r>
              <a:rPr lang="en-US" sz="1000" dirty="0"/>
              <a:t>, crown, post and core or fixed bridge, or implant supported prosthesis (including crowns, bridges, and dentures) within 180 days of initial </a:t>
            </a:r>
            <a:r>
              <a:rPr lang="en-US" sz="1000" dirty="0" smtClean="0"/>
              <a:t>placement;</a:t>
            </a:r>
          </a:p>
          <a:p>
            <a:pPr marL="228600" indent="-228600">
              <a:buAutoNum type="alphaLcParenBoth"/>
            </a:pPr>
            <a:r>
              <a:rPr lang="en-US" altLang="ja-JP" sz="1000" dirty="0" smtClean="0">
                <a:latin typeface="Arial" charset="0"/>
                <a:ea typeface="MS PGothic" charset="0"/>
              </a:rPr>
              <a:t>crowns</a:t>
            </a:r>
            <a:r>
              <a:rPr lang="en-US" altLang="ja-JP" sz="1000" dirty="0">
                <a:latin typeface="Arial" charset="0"/>
                <a:ea typeface="MS PGothic" charset="0"/>
              </a:rPr>
              <a:t>, bridges and implant supported prosthesis used solely for splinting</a:t>
            </a:r>
            <a:r>
              <a:rPr lang="en-US" altLang="ja-JP" sz="1000" dirty="0" smtClean="0">
                <a:latin typeface="Arial" charset="0"/>
                <a:ea typeface="MS PGothic" charset="0"/>
              </a:rPr>
              <a:t>; </a:t>
            </a:r>
          </a:p>
          <a:p>
            <a:pPr marL="228600" indent="-228600">
              <a:buAutoNum type="alphaLcParenBoth"/>
            </a:pPr>
            <a:r>
              <a:rPr lang="en-US" sz="1000" dirty="0"/>
              <a:t>completion of crowns, bridges, dentures, or root canal treatment already in progress on the effective date of your Cigna Dental </a:t>
            </a:r>
            <a:r>
              <a:rPr lang="en-US" sz="1000" dirty="0" smtClean="0"/>
              <a:t>coverage*; and</a:t>
            </a:r>
          </a:p>
          <a:p>
            <a:pPr marL="228600" indent="-228600">
              <a:buAutoNum type="alphaLcParenBoth"/>
            </a:pPr>
            <a:r>
              <a:rPr lang="en-US" sz="1000" dirty="0" smtClean="0"/>
              <a:t>if your plan includes orthodontic coverage, the following is not generally not covered: (1) incremental </a:t>
            </a:r>
            <a:r>
              <a:rPr lang="en-US" sz="1000" dirty="0"/>
              <a:t>costs associated with optional/elective </a:t>
            </a:r>
            <a:r>
              <a:rPr lang="en-US" sz="1000" dirty="0" smtClean="0"/>
              <a:t>materials; (2)  </a:t>
            </a:r>
            <a:r>
              <a:rPr lang="en-US" sz="1000" dirty="0"/>
              <a:t>procedures or appliances to guide minor tooth movement or correct harmful </a:t>
            </a:r>
            <a:r>
              <a:rPr lang="en-US" sz="1000" dirty="0" smtClean="0"/>
              <a:t>habits; (3)  </a:t>
            </a:r>
            <a:r>
              <a:rPr lang="en-US" sz="1000" dirty="0"/>
              <a:t>replacement of appliances that have been lost, stolen, or damaged due to patient abuse, misuse or neglect; or </a:t>
            </a:r>
            <a:r>
              <a:rPr lang="en-US" sz="1000" dirty="0" smtClean="0"/>
              <a:t>(4) any </a:t>
            </a:r>
            <a:r>
              <a:rPr lang="en-US" sz="1000" dirty="0"/>
              <a:t>services which are not typically included in orthodontic treatment. </a:t>
            </a:r>
            <a:endParaRPr lang="en-US" sz="1000" dirty="0" smtClean="0"/>
          </a:p>
          <a:p>
            <a:pPr marL="228600" indent="-228600">
              <a:buAutoNum type="alphaLcParenBoth"/>
            </a:pPr>
            <a:endParaRPr lang="en-US" altLang="ja-JP" sz="1000" dirty="0">
              <a:latin typeface="Arial" charset="0"/>
              <a:ea typeface="MS PGothic" charset="0"/>
            </a:endParaRPr>
          </a:p>
          <a:p>
            <a:pPr marL="0" indent="0">
              <a:buNone/>
            </a:pPr>
            <a:r>
              <a:rPr lang="en-US" altLang="ja-JP" sz="1000" dirty="0" smtClean="0">
                <a:latin typeface="Arial" charset="0"/>
                <a:ea typeface="MS PGothic" charset="0"/>
              </a:rPr>
              <a:t>This </a:t>
            </a:r>
            <a:r>
              <a:rPr lang="en-US" altLang="ja-JP" sz="1000" dirty="0">
                <a:latin typeface="Arial" charset="0"/>
                <a:ea typeface="MS PGothic" charset="0"/>
              </a:rPr>
              <a:t>is not </a:t>
            </a:r>
            <a:r>
              <a:rPr lang="en-US" altLang="ja-JP" sz="1000" dirty="0" smtClean="0">
                <a:latin typeface="Arial" charset="0"/>
                <a:ea typeface="MS PGothic" charset="0"/>
              </a:rPr>
              <a:t>a complete list and the terms of your specific dental plan may vary. See your plan documents for a </a:t>
            </a:r>
            <a:r>
              <a:rPr lang="en-US" altLang="ja-JP" sz="1000" dirty="0">
                <a:latin typeface="Arial" charset="0"/>
                <a:ea typeface="MS PGothic" charset="0"/>
              </a:rPr>
              <a:t>complete list of </a:t>
            </a:r>
            <a:r>
              <a:rPr lang="en-US" altLang="ja-JP" sz="1000" dirty="0" smtClean="0">
                <a:latin typeface="Arial" charset="0"/>
                <a:ea typeface="MS PGothic" charset="0"/>
              </a:rPr>
              <a:t>plan terms</a:t>
            </a:r>
            <a:r>
              <a:rPr lang="en-US" altLang="ja-JP" sz="1000" dirty="0">
                <a:latin typeface="Arial" charset="0"/>
                <a:ea typeface="MS PGothic" charset="0"/>
              </a:rPr>
              <a:t>, </a:t>
            </a:r>
            <a:r>
              <a:rPr lang="en-US" altLang="ja-JP" sz="1000" dirty="0" smtClean="0">
                <a:latin typeface="Arial" charset="0"/>
                <a:ea typeface="MS PGothic" charset="0"/>
              </a:rPr>
              <a:t>conditions, exclusions </a:t>
            </a:r>
            <a:r>
              <a:rPr lang="en-US" altLang="ja-JP" sz="1000" dirty="0">
                <a:latin typeface="Arial" charset="0"/>
                <a:ea typeface="MS PGothic" charset="0"/>
              </a:rPr>
              <a:t>and </a:t>
            </a:r>
            <a:r>
              <a:rPr lang="en-US" altLang="ja-JP" sz="1000" dirty="0" smtClean="0">
                <a:latin typeface="Arial" charset="0"/>
                <a:ea typeface="MS PGothic" charset="0"/>
              </a:rPr>
              <a:t>limitations. </a:t>
            </a:r>
          </a:p>
          <a:p>
            <a:pPr marL="0" indent="0">
              <a:buNone/>
            </a:pPr>
            <a:endParaRPr lang="en-US" altLang="ja-JP" sz="1000" dirty="0">
              <a:latin typeface="Arial" charset="0"/>
              <a:ea typeface="MS PGothic" charset="0"/>
            </a:endParaRPr>
          </a:p>
          <a:p>
            <a:pPr marL="0" indent="0">
              <a:buNone/>
            </a:pPr>
            <a:r>
              <a:rPr lang="en-US" altLang="ja-JP" sz="1000" dirty="0" smtClean="0">
                <a:latin typeface="Arial" charset="0"/>
                <a:ea typeface="MS PGothic" charset="0"/>
              </a:rPr>
              <a:t>*</a:t>
            </a:r>
            <a:r>
              <a:rPr lang="en-US" altLang="ja-JP" sz="1000" b="1" dirty="0" smtClean="0">
                <a:latin typeface="Arial" charset="0"/>
                <a:ea typeface="MS PGothic" charset="0"/>
              </a:rPr>
              <a:t>California </a:t>
            </a:r>
            <a:r>
              <a:rPr lang="en-US" altLang="ja-JP" sz="1000" b="1" dirty="0">
                <a:latin typeface="Arial" charset="0"/>
                <a:ea typeface="MS PGothic" charset="0"/>
              </a:rPr>
              <a:t>and Texas residents</a:t>
            </a:r>
            <a:r>
              <a:rPr lang="en-US" altLang="ja-JP" sz="1000" dirty="0">
                <a:latin typeface="Arial" charset="0"/>
                <a:ea typeface="MS PGothic" charset="0"/>
              </a:rPr>
              <a:t>: Treatment for conditions already in progress on the effective date of your coverage are not excluded if otherwise covered on the PCS. </a:t>
            </a:r>
          </a:p>
        </p:txBody>
      </p:sp>
      <p:sp>
        <p:nvSpPr>
          <p:cNvPr id="8" name="Text Box 102"/>
          <p:cNvSpPr txBox="1">
            <a:spLocks noChangeArrowheads="1"/>
          </p:cNvSpPr>
          <p:nvPr/>
        </p:nvSpPr>
        <p:spPr bwMode="auto">
          <a:xfrm>
            <a:off x="457200" y="6350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b="1" dirty="0" smtClean="0">
                <a:solidFill>
                  <a:srgbClr val="969696"/>
                </a:solidFill>
                <a:ea typeface="MS PGothic" charset="0"/>
                <a:cs typeface="MS PGothic" charset="0"/>
              </a:rPr>
              <a:t>DHMO Limitations and Exclusions</a:t>
            </a:r>
            <a:endParaRPr lang="en-US" sz="1400" b="1" dirty="0">
              <a:solidFill>
                <a:srgbClr val="969696"/>
              </a:solidFill>
              <a:ea typeface="MS PGothic" charset="0"/>
              <a:cs typeface="MS PGothic" charset="0"/>
            </a:endParaRPr>
          </a:p>
        </p:txBody>
      </p:sp>
    </p:spTree>
    <p:extLst>
      <p:ext uri="{BB962C8B-B14F-4D97-AF65-F5344CB8AC3E}">
        <p14:creationId xmlns:p14="http://schemas.microsoft.com/office/powerpoint/2010/main" val="290776766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2438" y="261121"/>
            <a:ext cx="8229600" cy="646112"/>
          </a:xfrm>
        </p:spPr>
        <p:txBody>
          <a:bodyPr/>
          <a:lstStyle/>
          <a:p>
            <a:pPr eaLnBrk="1" hangingPunct="1"/>
            <a:r>
              <a:rPr lang="en-US" dirty="0">
                <a:latin typeface="Arial" charset="0"/>
                <a:ea typeface="MS PGothic" charset="0"/>
              </a:rPr>
              <a:t>Appendix </a:t>
            </a:r>
            <a:r>
              <a:rPr lang="en-US" dirty="0" smtClean="0">
                <a:latin typeface="Arial" charset="0"/>
                <a:ea typeface="MS PGothic" charset="0"/>
              </a:rPr>
              <a:t>C</a:t>
            </a:r>
            <a:endParaRPr lang="en-US" dirty="0">
              <a:latin typeface="Arial" charset="0"/>
              <a:ea typeface="MS PGothic" charset="0"/>
            </a:endParaRPr>
          </a:p>
        </p:txBody>
      </p:sp>
      <p:sp>
        <p:nvSpPr>
          <p:cNvPr id="1034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F2C6278-203F-D841-BEA4-60F7524CE9AF}" type="slidenum">
              <a:rPr lang="en-US" sz="1000">
                <a:solidFill>
                  <a:srgbClr val="999999"/>
                </a:solidFill>
                <a:ea typeface="MS PGothic" charset="0"/>
                <a:cs typeface="MS PGothic" charset="0"/>
              </a:rPr>
              <a:pPr eaLnBrk="1" hangingPunct="1"/>
              <a:t>27</a:t>
            </a:fld>
            <a:endParaRPr lang="en-US" sz="1000">
              <a:solidFill>
                <a:srgbClr val="999999"/>
              </a:solidFill>
              <a:ea typeface="MS PGothic" charset="0"/>
              <a:cs typeface="MS PGothic" charset="0"/>
            </a:endParaRPr>
          </a:p>
        </p:txBody>
      </p:sp>
      <p:sp>
        <p:nvSpPr>
          <p:cNvPr id="10342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7" name="Text Placeholder 2"/>
          <p:cNvSpPr txBox="1">
            <a:spLocks/>
          </p:cNvSpPr>
          <p:nvPr/>
        </p:nvSpPr>
        <p:spPr bwMode="auto">
          <a:xfrm>
            <a:off x="480373" y="1026806"/>
            <a:ext cx="760730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40"/>
              </a:spcBef>
              <a:buNone/>
            </a:pPr>
            <a:r>
              <a:rPr lang="en-US" altLang="ja-JP" sz="1000" dirty="0">
                <a:latin typeface="Arial" charset="0"/>
                <a:ea typeface="MS PGothic" charset="0"/>
              </a:rPr>
              <a:t>The following limitations apply to most </a:t>
            </a:r>
            <a:r>
              <a:rPr lang="en-US" altLang="ja-JP" sz="1000" dirty="0" smtClean="0">
                <a:latin typeface="Arial" charset="0"/>
                <a:ea typeface="MS PGothic" charset="0"/>
              </a:rPr>
              <a:t>DPPO plans</a:t>
            </a:r>
            <a:r>
              <a:rPr lang="en-US" altLang="ja-JP" sz="1000" dirty="0">
                <a:latin typeface="Arial" charset="0"/>
                <a:ea typeface="MS PGothic" charset="0"/>
              </a:rPr>
              <a:t>: </a:t>
            </a:r>
            <a:r>
              <a:rPr lang="en-US" sz="1000" dirty="0" smtClean="0"/>
              <a:t>two </a:t>
            </a:r>
            <a:r>
              <a:rPr lang="en-US" sz="1000" dirty="0"/>
              <a:t>(2) </a:t>
            </a:r>
            <a:r>
              <a:rPr lang="en-US" sz="1000" dirty="0" smtClean="0"/>
              <a:t>cleanings per </a:t>
            </a:r>
            <a:r>
              <a:rPr lang="en-US" sz="1000" dirty="0"/>
              <a:t>calendar year, one (1) bitewing x-ray per calendar year, one (1) full mouth x-ray every five </a:t>
            </a:r>
            <a:r>
              <a:rPr lang="en-US" sz="1000" dirty="0" smtClean="0"/>
              <a:t>calendar </a:t>
            </a:r>
            <a:r>
              <a:rPr lang="en-US" sz="1000" dirty="0"/>
              <a:t>years, and one (1) </a:t>
            </a:r>
            <a:r>
              <a:rPr lang="en-US" sz="1000" dirty="0" err="1"/>
              <a:t>panorex</a:t>
            </a:r>
            <a:r>
              <a:rPr lang="en-US" sz="1000" dirty="0"/>
              <a:t> x-ray every five </a:t>
            </a:r>
            <a:r>
              <a:rPr lang="en-US" sz="1000" dirty="0" smtClean="0"/>
              <a:t>calendar years;</a:t>
            </a:r>
            <a:r>
              <a:rPr lang="en-US" altLang="ja-JP" sz="1000" dirty="0">
                <a:latin typeface="Arial" charset="0"/>
                <a:ea typeface="MS PGothic" charset="0"/>
              </a:rPr>
              <a:t> </a:t>
            </a:r>
            <a:r>
              <a:rPr lang="en-US" altLang="ja-JP" sz="1000" dirty="0" smtClean="0">
                <a:latin typeface="Arial" charset="0"/>
                <a:ea typeface="MS PGothic" charset="0"/>
              </a:rPr>
              <a:t>crowns </a:t>
            </a:r>
            <a:r>
              <a:rPr lang="en-US" altLang="ja-JP" sz="1000" dirty="0">
                <a:latin typeface="Arial" charset="0"/>
                <a:ea typeface="MS PGothic" charset="0"/>
              </a:rPr>
              <a:t>and </a:t>
            </a:r>
            <a:r>
              <a:rPr lang="en-US" altLang="ja-JP" sz="1000" dirty="0" smtClean="0">
                <a:latin typeface="Arial" charset="0"/>
                <a:ea typeface="MS PGothic" charset="0"/>
              </a:rPr>
              <a:t>inlays replacement of crowns and inlays is limited to once every 5 years; prosthesis over implants is limited to one (1) </a:t>
            </a:r>
            <a:r>
              <a:rPr lang="en-US" altLang="ja-JP" sz="1000" dirty="0">
                <a:latin typeface="Arial" charset="0"/>
                <a:ea typeface="MS PGothic" charset="0"/>
              </a:rPr>
              <a:t>every </a:t>
            </a:r>
            <a:r>
              <a:rPr lang="en-US" altLang="ja-JP" sz="1000" dirty="0" smtClean="0">
                <a:latin typeface="Arial" charset="0"/>
                <a:ea typeface="MS PGothic" charset="0"/>
              </a:rPr>
              <a:t>5 </a:t>
            </a:r>
            <a:r>
              <a:rPr lang="en-US" altLang="ja-JP" sz="1000" dirty="0">
                <a:latin typeface="Arial" charset="0"/>
                <a:ea typeface="MS PGothic" charset="0"/>
              </a:rPr>
              <a:t>years if unserviceable and cannot be </a:t>
            </a:r>
            <a:r>
              <a:rPr lang="en-US" altLang="ja-JP" sz="1000" dirty="0" smtClean="0">
                <a:latin typeface="Arial" charset="0"/>
                <a:ea typeface="MS PGothic" charset="0"/>
              </a:rPr>
              <a:t>repaired; replacement of bridges is limited to once every 5 years; replacement of dentures and partials is limited to once every 7 years; coverage for sealants is limited to posterior tooth, with one (1) treatment per tooth every three years up to a maximum age of 16; space maintainers are limited </a:t>
            </a:r>
            <a:r>
              <a:rPr lang="en-US" altLang="ja-JP" sz="1000" dirty="0">
                <a:latin typeface="Arial" charset="0"/>
                <a:ea typeface="MS PGothic" charset="0"/>
              </a:rPr>
              <a:t>to </a:t>
            </a:r>
            <a:r>
              <a:rPr lang="en-US" altLang="ja-JP" sz="1000" dirty="0" smtClean="0">
                <a:latin typeface="Arial" charset="0"/>
                <a:ea typeface="MS PGothic" charset="0"/>
              </a:rPr>
              <a:t>non-orthodontic treatment. </a:t>
            </a:r>
          </a:p>
          <a:p>
            <a:pPr marL="0" indent="0">
              <a:spcBef>
                <a:spcPts val="240"/>
              </a:spcBef>
              <a:buNone/>
            </a:pPr>
            <a:endParaRPr lang="en-US" altLang="ja-JP" sz="1000" dirty="0" smtClean="0">
              <a:latin typeface="Arial" charset="0"/>
              <a:ea typeface="MS PGothic" charset="0"/>
            </a:endParaRPr>
          </a:p>
          <a:p>
            <a:pPr marL="0" indent="0">
              <a:spcBef>
                <a:spcPts val="240"/>
              </a:spcBef>
              <a:buNone/>
            </a:pPr>
            <a:r>
              <a:rPr lang="en-US" altLang="ja-JP" sz="1000" dirty="0" smtClean="0">
                <a:latin typeface="Arial" charset="0"/>
                <a:ea typeface="MS PGothic" charset="0"/>
              </a:rPr>
              <a:t>The following are generally not covered unless included in your specific dental plan or required by law: </a:t>
            </a:r>
          </a:p>
          <a:p>
            <a:pPr marL="0" lvl="1" indent="0">
              <a:spcBef>
                <a:spcPts val="240"/>
              </a:spcBef>
              <a:spcAft>
                <a:spcPts val="200"/>
              </a:spcAft>
              <a:buNone/>
            </a:pPr>
            <a:endParaRPr lang="en-US" altLang="ja-JP" sz="1000" dirty="0" smtClean="0">
              <a:latin typeface="Arial" charset="0"/>
              <a:ea typeface="MS PGothic" charset="0"/>
            </a:endParaRPr>
          </a:p>
          <a:p>
            <a:pPr marL="228600" lvl="1" indent="-228600">
              <a:spcBef>
                <a:spcPts val="240"/>
              </a:spcBef>
              <a:spcAft>
                <a:spcPts val="200"/>
              </a:spcAft>
              <a:buAutoNum type="alphaLcParenBoth"/>
            </a:pPr>
            <a:r>
              <a:rPr lang="en-US" altLang="ja-JP" sz="1000" dirty="0">
                <a:latin typeface="Arial" charset="0"/>
                <a:ea typeface="MS PGothic" charset="0"/>
              </a:rPr>
              <a:t>services that are not medically </a:t>
            </a:r>
            <a:r>
              <a:rPr lang="en-US" altLang="ja-JP" sz="1000" dirty="0" smtClean="0">
                <a:latin typeface="Arial" charset="0"/>
                <a:ea typeface="MS PGothic" charset="0"/>
              </a:rPr>
              <a:t>necessary;</a:t>
            </a:r>
          </a:p>
          <a:p>
            <a:pPr marL="228600" lvl="1" indent="-228600">
              <a:spcBef>
                <a:spcPts val="240"/>
              </a:spcBef>
              <a:spcAft>
                <a:spcPts val="200"/>
              </a:spcAft>
              <a:buAutoNum type="alphaLcParenBoth"/>
            </a:pPr>
            <a:r>
              <a:rPr lang="en-US" altLang="ja-JP" sz="1000" dirty="0" smtClean="0">
                <a:latin typeface="Arial" charset="0"/>
                <a:ea typeface="MS PGothic" charset="0"/>
              </a:rPr>
              <a:t>experimental dentistry, cosmetic </a:t>
            </a:r>
            <a:r>
              <a:rPr lang="en-US" altLang="ja-JP" sz="1000" dirty="0">
                <a:latin typeface="Arial" charset="0"/>
                <a:ea typeface="MS PGothic" charset="0"/>
              </a:rPr>
              <a:t>dentistry, </a:t>
            </a:r>
            <a:r>
              <a:rPr lang="en-US" altLang="ja-JP" sz="1000" dirty="0" smtClean="0">
                <a:latin typeface="Arial" charset="0"/>
                <a:ea typeface="MS PGothic" charset="0"/>
              </a:rPr>
              <a:t>or any </a:t>
            </a:r>
            <a:r>
              <a:rPr lang="en-US" altLang="ja-JP" sz="1000" dirty="0">
                <a:latin typeface="Arial" charset="0"/>
                <a:ea typeface="MS PGothic" charset="0"/>
              </a:rPr>
              <a:t>services that do not meet common dental </a:t>
            </a:r>
            <a:r>
              <a:rPr lang="en-US" altLang="ja-JP" sz="1000" dirty="0" smtClean="0">
                <a:latin typeface="Arial" charset="0"/>
                <a:ea typeface="MS PGothic" charset="0"/>
              </a:rPr>
              <a:t>standards; </a:t>
            </a:r>
            <a:endParaRPr lang="en-US" sz="1000" dirty="0" smtClean="0">
              <a:latin typeface="Arial" charset="0"/>
              <a:ea typeface="MS PGothic" charset="0"/>
            </a:endParaRPr>
          </a:p>
          <a:p>
            <a:pPr marL="228600" lvl="1" indent="-228600">
              <a:spcBef>
                <a:spcPts val="240"/>
              </a:spcBef>
              <a:spcAft>
                <a:spcPts val="200"/>
              </a:spcAft>
              <a:buAutoNum type="alphaLcParenBoth"/>
            </a:pPr>
            <a:r>
              <a:rPr lang="en-US" sz="1000" dirty="0" smtClean="0">
                <a:latin typeface="Arial" charset="0"/>
                <a:ea typeface="MS PGothic" charset="0"/>
              </a:rPr>
              <a:t>replacement of a bridge or denture which can be made useable according to accepted dental standards;</a:t>
            </a:r>
            <a:endParaRPr lang="en-US" sz="1000" dirty="0">
              <a:latin typeface="Arial" charset="0"/>
              <a:ea typeface="MS PGothic" charset="0"/>
            </a:endParaRPr>
          </a:p>
          <a:p>
            <a:pPr marL="228600" lvl="1" indent="-228600">
              <a:spcBef>
                <a:spcPts val="240"/>
              </a:spcBef>
              <a:spcAft>
                <a:spcPts val="200"/>
              </a:spcAft>
              <a:buAutoNum type="alphaLcParenBoth"/>
            </a:pPr>
            <a:r>
              <a:rPr lang="en-US" sz="1000" dirty="0" smtClean="0">
                <a:latin typeface="Arial" charset="0"/>
                <a:ea typeface="MS PGothic" charset="0"/>
              </a:rPr>
              <a:t>procedures, appliances or restorations, other than full dentures, whose main purpose is to change vertical dimension, diagnose or treat conditions of TMJ, stabilize </a:t>
            </a:r>
            <a:r>
              <a:rPr lang="en-US" sz="1000" dirty="0" err="1" smtClean="0">
                <a:latin typeface="Arial" charset="0"/>
                <a:ea typeface="MS PGothic" charset="0"/>
              </a:rPr>
              <a:t>periodontally</a:t>
            </a:r>
            <a:r>
              <a:rPr lang="en-US" sz="1000" dirty="0" smtClean="0">
                <a:latin typeface="Arial" charset="0"/>
                <a:ea typeface="MS PGothic" charset="0"/>
              </a:rPr>
              <a:t> involved teeth, or restore occlusion;</a:t>
            </a:r>
          </a:p>
          <a:p>
            <a:pPr marL="228600" lvl="1" indent="-228600">
              <a:spcBef>
                <a:spcPts val="240"/>
              </a:spcBef>
              <a:spcAft>
                <a:spcPts val="200"/>
              </a:spcAft>
              <a:buAutoNum type="alphaLcParenBoth"/>
            </a:pPr>
            <a:r>
              <a:rPr lang="en-US" sz="1000" dirty="0" smtClean="0">
                <a:latin typeface="Arial" charset="0"/>
                <a:ea typeface="MS PGothic" charset="0"/>
              </a:rPr>
              <a:t>veneers of porcelain or acrylic materials on crowns or </a:t>
            </a:r>
            <a:r>
              <a:rPr lang="en-US" sz="1000" dirty="0" err="1" smtClean="0">
                <a:latin typeface="Arial" charset="0"/>
                <a:ea typeface="MS PGothic" charset="0"/>
              </a:rPr>
              <a:t>pontics</a:t>
            </a:r>
            <a:r>
              <a:rPr lang="en-US" sz="1000" dirty="0" smtClean="0">
                <a:latin typeface="Arial" charset="0"/>
                <a:ea typeface="MS PGothic" charset="0"/>
              </a:rPr>
              <a:t> on or replacing the upper and lower first, second and third molars;</a:t>
            </a:r>
          </a:p>
          <a:p>
            <a:pPr marL="228600" lvl="1" indent="-228600">
              <a:spcBef>
                <a:spcPts val="240"/>
              </a:spcBef>
              <a:spcAft>
                <a:spcPts val="200"/>
              </a:spcAft>
              <a:buAutoNum type="alphaLcParenBoth"/>
            </a:pPr>
            <a:r>
              <a:rPr lang="en-US" sz="1000" dirty="0" smtClean="0">
                <a:latin typeface="Arial" charset="0"/>
                <a:ea typeface="MS PGothic" charset="0"/>
              </a:rPr>
              <a:t>bite registrations; precision or semi-precision attachments; splinting;</a:t>
            </a:r>
          </a:p>
          <a:p>
            <a:pPr marL="228600" lvl="1" indent="-228600">
              <a:spcBef>
                <a:spcPts val="240"/>
              </a:spcBef>
              <a:spcAft>
                <a:spcPts val="200"/>
              </a:spcAft>
              <a:buAutoNum type="alphaLcParenBoth"/>
            </a:pPr>
            <a:r>
              <a:rPr lang="en-US" sz="1000" dirty="0" smtClean="0">
                <a:latin typeface="Arial" charset="0"/>
                <a:ea typeface="MS PGothic" charset="0"/>
              </a:rPr>
              <a:t>surgical implant of any type; and</a:t>
            </a:r>
          </a:p>
          <a:p>
            <a:pPr marL="228600" lvl="1" indent="-228600">
              <a:spcBef>
                <a:spcPts val="240"/>
              </a:spcBef>
              <a:spcAft>
                <a:spcPts val="200"/>
              </a:spcAft>
              <a:buFont typeface="Arial" charset="0"/>
              <a:buAutoNum type="alphaLcParenBoth"/>
            </a:pPr>
            <a:r>
              <a:rPr lang="en-US" sz="1000" dirty="0" smtClean="0">
                <a:latin typeface="Arial" charset="0"/>
                <a:ea typeface="MS PGothic" charset="0"/>
              </a:rPr>
              <a:t>charges </a:t>
            </a:r>
            <a:r>
              <a:rPr lang="en-US" sz="1000" dirty="0">
                <a:latin typeface="Arial" charset="0"/>
                <a:ea typeface="MS PGothic" charset="0"/>
              </a:rPr>
              <a:t>for unnecessary care, treatment or </a:t>
            </a:r>
            <a:r>
              <a:rPr lang="en-US" sz="1000" dirty="0" smtClean="0">
                <a:latin typeface="Arial" charset="0"/>
                <a:ea typeface="MS PGothic" charset="0"/>
              </a:rPr>
              <a:t>surgery, or charges in excess of the reasonable and customary allowances. </a:t>
            </a:r>
          </a:p>
          <a:p>
            <a:pPr marL="91440" lvl="1" indent="-91440">
              <a:spcBef>
                <a:spcPts val="240"/>
              </a:spcBef>
              <a:spcAft>
                <a:spcPts val="200"/>
              </a:spcAft>
              <a:buFont typeface="Symbol" charset="0"/>
              <a:buChar char=""/>
            </a:pPr>
            <a:endParaRPr lang="en-US" sz="1000" dirty="0">
              <a:latin typeface="Arial" charset="0"/>
              <a:ea typeface="MS PGothic" charset="0"/>
            </a:endParaRPr>
          </a:p>
          <a:p>
            <a:pPr marL="0" lvl="1" indent="0">
              <a:spcBef>
                <a:spcPts val="240"/>
              </a:spcBef>
              <a:spcAft>
                <a:spcPts val="200"/>
              </a:spcAft>
              <a:buNone/>
            </a:pPr>
            <a:r>
              <a:rPr lang="en-US" sz="1000" dirty="0" smtClean="0">
                <a:latin typeface="Arial" charset="0"/>
                <a:ea typeface="MS PGothic" charset="0"/>
              </a:rPr>
              <a:t>Depending </a:t>
            </a:r>
            <a:r>
              <a:rPr lang="en-US" sz="1000" dirty="0">
                <a:latin typeface="Arial" charset="0"/>
                <a:ea typeface="MS PGothic" charset="0"/>
              </a:rPr>
              <a:t>on your plan, the replacement of teeth that are missing prior to your effective date of coverage </a:t>
            </a:r>
            <a:r>
              <a:rPr lang="en-US" sz="1000" dirty="0" smtClean="0">
                <a:latin typeface="Arial" charset="0"/>
                <a:ea typeface="MS PGothic" charset="0"/>
              </a:rPr>
              <a:t>may not be covered. </a:t>
            </a:r>
            <a:r>
              <a:rPr lang="en-US" altLang="ja-JP" sz="1000" dirty="0" smtClean="0">
                <a:latin typeface="Arial" charset="0"/>
                <a:ea typeface="MS PGothic" charset="0"/>
              </a:rPr>
              <a:t>This </a:t>
            </a:r>
            <a:r>
              <a:rPr lang="en-US" altLang="ja-JP" sz="1000" dirty="0">
                <a:latin typeface="Arial" charset="0"/>
                <a:ea typeface="MS PGothic" charset="0"/>
              </a:rPr>
              <a:t>is not a complete list and the terms of your specific dental plan may vary. </a:t>
            </a:r>
            <a:r>
              <a:rPr lang="en-US" altLang="ja-JP" sz="1000" dirty="0" smtClean="0">
                <a:latin typeface="Arial" charset="0"/>
                <a:ea typeface="MS PGothic" charset="0"/>
              </a:rPr>
              <a:t>Waiting periods may apply. See </a:t>
            </a:r>
            <a:r>
              <a:rPr lang="en-US" altLang="ja-JP" sz="1000" dirty="0">
                <a:latin typeface="Arial" charset="0"/>
                <a:ea typeface="MS PGothic" charset="0"/>
              </a:rPr>
              <a:t>your plan documents for a complete list of plan terms, conditions, exclusions and limitations. </a:t>
            </a:r>
          </a:p>
          <a:p>
            <a:pPr marL="91440" lvl="1" indent="-91440">
              <a:lnSpc>
                <a:spcPts val="1000"/>
              </a:lnSpc>
              <a:spcBef>
                <a:spcPct val="0"/>
              </a:spcBef>
              <a:spcAft>
                <a:spcPts val="200"/>
              </a:spcAft>
              <a:buFont typeface="Symbol" charset="0"/>
              <a:buChar char=""/>
            </a:pPr>
            <a:endParaRPr lang="en-US" sz="1000" dirty="0" smtClean="0">
              <a:latin typeface="Arial" charset="0"/>
              <a:ea typeface="MS PGothic" charset="0"/>
            </a:endParaRPr>
          </a:p>
          <a:p>
            <a:pPr marL="91440" indent="-91440" eaLnBrk="1" hangingPunct="1">
              <a:lnSpc>
                <a:spcPts val="1000"/>
              </a:lnSpc>
              <a:spcAft>
                <a:spcPts val="200"/>
              </a:spcAft>
            </a:pPr>
            <a:endParaRPr lang="en-US" sz="1000" dirty="0">
              <a:latin typeface="Arial" charset="0"/>
              <a:ea typeface="MS PGothic" charset="0"/>
            </a:endParaRPr>
          </a:p>
        </p:txBody>
      </p:sp>
      <p:sp>
        <p:nvSpPr>
          <p:cNvPr id="8" name="Text Box 102"/>
          <p:cNvSpPr txBox="1">
            <a:spLocks noChangeArrowheads="1"/>
          </p:cNvSpPr>
          <p:nvPr/>
        </p:nvSpPr>
        <p:spPr bwMode="auto">
          <a:xfrm>
            <a:off x="457200" y="6350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b="1" dirty="0" smtClean="0">
                <a:solidFill>
                  <a:srgbClr val="969696"/>
                </a:solidFill>
                <a:ea typeface="MS PGothic" charset="0"/>
                <a:cs typeface="MS PGothic" charset="0"/>
              </a:rPr>
              <a:t>DPPO Limitations and Exclusions</a:t>
            </a:r>
            <a:endParaRPr lang="en-US" sz="1400" b="1" dirty="0">
              <a:solidFill>
                <a:srgbClr val="969696"/>
              </a:solidFill>
              <a:ea typeface="MS PGothic" charset="0"/>
              <a:cs typeface="MS PGothic" charset="0"/>
            </a:endParaRPr>
          </a:p>
        </p:txBody>
      </p:sp>
    </p:spTree>
    <p:extLst>
      <p:ext uri="{BB962C8B-B14F-4D97-AF65-F5344CB8AC3E}">
        <p14:creationId xmlns:p14="http://schemas.microsoft.com/office/powerpoint/2010/main" val="29402447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3466" y="1203978"/>
            <a:ext cx="5453882" cy="4990382"/>
          </a:xfrm>
        </p:spPr>
        <p:txBody>
          <a:bodyPr/>
          <a:lstStyle/>
          <a:p>
            <a:pPr>
              <a:spcBef>
                <a:spcPts val="0"/>
              </a:spcBef>
              <a:spcAft>
                <a:spcPts val="600"/>
              </a:spcAft>
            </a:pPr>
            <a:r>
              <a:rPr lang="en-US" sz="1400" dirty="0" smtClean="0"/>
              <a:t>You can choose to use any licensed dentist, but see bigger savings if you use a dentist in the Cigna dental network</a:t>
            </a:r>
          </a:p>
          <a:p>
            <a:pPr>
              <a:spcBef>
                <a:spcPts val="0"/>
              </a:spcBef>
              <a:spcAft>
                <a:spcPts val="600"/>
              </a:spcAft>
            </a:pPr>
            <a:r>
              <a:rPr lang="en-US" sz="1400" dirty="0" smtClean="0"/>
              <a:t>You can see a specialist without a referral</a:t>
            </a:r>
          </a:p>
          <a:p>
            <a:pPr>
              <a:spcBef>
                <a:spcPts val="0"/>
              </a:spcBef>
              <a:spcAft>
                <a:spcPts val="600"/>
              </a:spcAft>
            </a:pPr>
            <a:r>
              <a:rPr lang="en-US" sz="1400" dirty="0" smtClean="0"/>
              <a:t>Once </a:t>
            </a:r>
            <a:r>
              <a:rPr lang="en-US" sz="1400" dirty="0"/>
              <a:t>you </a:t>
            </a:r>
            <a:r>
              <a:rPr lang="en-US" sz="1400" dirty="0" smtClean="0"/>
              <a:t>receive services</a:t>
            </a:r>
            <a:r>
              <a:rPr lang="en-US" sz="1400" dirty="0" smtClean="0"/>
              <a:t>, </a:t>
            </a:r>
            <a:r>
              <a:rPr lang="en-US" sz="1400" dirty="0" smtClean="0"/>
              <a:t>you’ll </a:t>
            </a:r>
            <a:r>
              <a:rPr lang="en-US" sz="1400" dirty="0"/>
              <a:t>pay a portion of your covered dental care </a:t>
            </a:r>
            <a:r>
              <a:rPr lang="en-US" sz="1400" dirty="0" smtClean="0"/>
              <a:t>costs – coinsurance – and the plan </a:t>
            </a:r>
            <a:r>
              <a:rPr lang="en-US" sz="1400" dirty="0"/>
              <a:t>pays </a:t>
            </a:r>
            <a:r>
              <a:rPr lang="en-US" sz="1400" dirty="0" smtClean="0"/>
              <a:t>the rest</a:t>
            </a:r>
          </a:p>
          <a:p>
            <a:pPr>
              <a:spcBef>
                <a:spcPts val="0"/>
              </a:spcBef>
              <a:spcAft>
                <a:spcPts val="600"/>
              </a:spcAft>
            </a:pPr>
            <a:r>
              <a:rPr lang="en-US" sz="1400" dirty="0"/>
              <a:t>Most </a:t>
            </a:r>
            <a:r>
              <a:rPr lang="en-US" sz="1400" dirty="0" smtClean="0"/>
              <a:t>Total </a:t>
            </a:r>
            <a:r>
              <a:rPr lang="en-US" sz="1400" dirty="0"/>
              <a:t>Cigna </a:t>
            </a:r>
            <a:r>
              <a:rPr lang="en-US" sz="1400" dirty="0" smtClean="0"/>
              <a:t>DPPO dentists </a:t>
            </a:r>
            <a:r>
              <a:rPr lang="en-US" sz="1400" dirty="0"/>
              <a:t>will </a:t>
            </a:r>
            <a:r>
              <a:rPr lang="en-US" sz="1400" dirty="0" smtClean="0"/>
              <a:t>submit </a:t>
            </a:r>
            <a:r>
              <a:rPr lang="en-US" sz="1400" dirty="0"/>
              <a:t>claims for you. Your plan will then </a:t>
            </a:r>
            <a:r>
              <a:rPr lang="en-US" sz="1400" dirty="0" smtClean="0"/>
              <a:t>pay </a:t>
            </a:r>
            <a:r>
              <a:rPr lang="en-US" sz="1400" dirty="0"/>
              <a:t>the dentist or you (based on the </a:t>
            </a:r>
            <a:r>
              <a:rPr lang="en-US" sz="1400" dirty="0" smtClean="0"/>
              <a:t>claim </a:t>
            </a:r>
            <a:r>
              <a:rPr lang="en-US" sz="1400" dirty="0"/>
              <a:t>form</a:t>
            </a:r>
            <a:r>
              <a:rPr lang="en-US" sz="1400" dirty="0" smtClean="0"/>
              <a:t>) </a:t>
            </a:r>
          </a:p>
          <a:p>
            <a:pPr>
              <a:spcBef>
                <a:spcPts val="0"/>
              </a:spcBef>
              <a:spcAft>
                <a:spcPts val="600"/>
              </a:spcAft>
            </a:pPr>
            <a:r>
              <a:rPr lang="en-US" sz="1400" dirty="0" smtClean="0"/>
              <a:t>The </a:t>
            </a:r>
            <a:r>
              <a:rPr lang="en-US" sz="1400" dirty="0"/>
              <a:t>amount your plan pays depends on:</a:t>
            </a:r>
          </a:p>
          <a:p>
            <a:pPr lvl="1">
              <a:spcBef>
                <a:spcPts val="0"/>
              </a:spcBef>
              <a:spcAft>
                <a:spcPts val="600"/>
              </a:spcAft>
            </a:pPr>
            <a:r>
              <a:rPr lang="en-US" sz="1400" dirty="0"/>
              <a:t>The coinsurance level for the service </a:t>
            </a:r>
            <a:r>
              <a:rPr lang="en-US" sz="1400" dirty="0" smtClean="0"/>
              <a:t>you </a:t>
            </a:r>
            <a:r>
              <a:rPr lang="en-US" sz="1400" dirty="0"/>
              <a:t>received</a:t>
            </a:r>
          </a:p>
          <a:p>
            <a:pPr lvl="1">
              <a:spcBef>
                <a:spcPts val="0"/>
              </a:spcBef>
              <a:spcAft>
                <a:spcPts val="600"/>
              </a:spcAft>
            </a:pPr>
            <a:r>
              <a:rPr lang="en-US" sz="1400" dirty="0"/>
              <a:t>Which dentist you visit</a:t>
            </a:r>
          </a:p>
          <a:p>
            <a:pPr>
              <a:spcBef>
                <a:spcPts val="0"/>
              </a:spcBef>
              <a:spcAft>
                <a:spcPts val="600"/>
              </a:spcAft>
            </a:pPr>
            <a:r>
              <a:rPr lang="en-US" sz="1400" dirty="0" smtClean="0"/>
              <a:t>Once </a:t>
            </a:r>
            <a:r>
              <a:rPr lang="en-US" sz="1400" dirty="0"/>
              <a:t>you reach </a:t>
            </a:r>
            <a:r>
              <a:rPr lang="en-US" sz="1400" dirty="0" smtClean="0"/>
              <a:t>the plan’s annual benefit  </a:t>
            </a:r>
            <a:r>
              <a:rPr lang="en-US" sz="1400" dirty="0"/>
              <a:t>maximum, your plan will no longer pay a portion of your costs during that plan </a:t>
            </a:r>
            <a:r>
              <a:rPr lang="en-US" sz="1400" dirty="0" smtClean="0"/>
              <a:t>year</a:t>
            </a:r>
          </a:p>
          <a:p>
            <a:endParaRPr lang="en-US" dirty="0"/>
          </a:p>
        </p:txBody>
      </p:sp>
      <p:sp>
        <p:nvSpPr>
          <p:cNvPr id="3" name="Title 2"/>
          <p:cNvSpPr>
            <a:spLocks noGrp="1"/>
          </p:cNvSpPr>
          <p:nvPr>
            <p:ph type="title"/>
          </p:nvPr>
        </p:nvSpPr>
        <p:spPr/>
        <p:txBody>
          <a:bodyPr/>
          <a:lstStyle/>
          <a:p>
            <a:r>
              <a:rPr lang="en-US" dirty="0" smtClean="0"/>
              <a:t>A dental plan that gives you choice</a:t>
            </a:r>
            <a:endParaRPr lang="en-US" dirty="0"/>
          </a:p>
        </p:txBody>
      </p:sp>
      <p:sp>
        <p:nvSpPr>
          <p:cNvPr id="4" name="Slide Number Placeholder 3"/>
          <p:cNvSpPr>
            <a:spLocks noGrp="1"/>
          </p:cNvSpPr>
          <p:nvPr>
            <p:ph type="sldNum" sz="quarter" idx="10"/>
          </p:nvPr>
        </p:nvSpPr>
        <p:spPr/>
        <p:txBody>
          <a:bodyPr/>
          <a:lstStyle/>
          <a:p>
            <a:pPr>
              <a:defRPr/>
            </a:pPr>
            <a:fld id="{7201AC6F-4416-D34E-9C05-22060BD418F1}"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dirty="0" smtClean="0"/>
              <a:t>Confidential, unpublished property of Cigna. Do not duplicate or distribute. Use and distribution limited solely to authorized personnel. © 2016 Cigna  </a:t>
            </a:r>
            <a:endParaRPr lang="en-US" dirty="0"/>
          </a:p>
        </p:txBody>
      </p:sp>
      <p:grpSp>
        <p:nvGrpSpPr>
          <p:cNvPr id="13" name="Group 12"/>
          <p:cNvGrpSpPr/>
          <p:nvPr/>
        </p:nvGrpSpPr>
        <p:grpSpPr>
          <a:xfrm>
            <a:off x="539750" y="1350715"/>
            <a:ext cx="2805442" cy="2454524"/>
            <a:chOff x="0" y="1600200"/>
            <a:chExt cx="1814558" cy="1170150"/>
          </a:xfrm>
          <a:solidFill>
            <a:srgbClr val="0065A6"/>
          </a:solidFill>
        </p:grpSpPr>
        <p:sp>
          <p:nvSpPr>
            <p:cNvPr id="14" name="Rectangle 13"/>
            <p:cNvSpPr/>
            <p:nvPr/>
          </p:nvSpPr>
          <p:spPr>
            <a:xfrm>
              <a:off x="0" y="1600200"/>
              <a:ext cx="1610476" cy="11701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400000">
              <a:off x="1572281" y="1773621"/>
              <a:ext cx="256953" cy="227601"/>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itle 1"/>
          <p:cNvSpPr txBox="1">
            <a:spLocks/>
          </p:cNvSpPr>
          <p:nvPr/>
        </p:nvSpPr>
        <p:spPr bwMode="auto">
          <a:xfrm>
            <a:off x="739732" y="1576575"/>
            <a:ext cx="2155679" cy="24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r>
              <a:rPr lang="en-US" sz="2100" dirty="0">
                <a:solidFill>
                  <a:srgbClr val="FFFFFF"/>
                </a:solidFill>
              </a:rPr>
              <a:t>Cigna Dental Preferred Provider Organization (DPPO)</a:t>
            </a:r>
          </a:p>
        </p:txBody>
      </p:sp>
    </p:spTree>
    <p:extLst>
      <p:ext uri="{BB962C8B-B14F-4D97-AF65-F5344CB8AC3E}">
        <p14:creationId xmlns:p14="http://schemas.microsoft.com/office/powerpoint/2010/main" val="35892803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48887" y="669589"/>
            <a:ext cx="7178184" cy="392132"/>
          </a:xfrm>
          <a:prstGeom prst="rect">
            <a:avLst/>
          </a:prstGeom>
          <a:solidFill>
            <a:srgbClr val="007A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pitchFamily="34" charset="0"/>
                <a:ea typeface="ＭＳ Ｐゴシック" pitchFamily="34" charset="-128"/>
                <a:cs typeface="Arial" pitchFamily="34" charset="0"/>
              </a:rPr>
              <a:t>Total Cigna DPPO </a:t>
            </a:r>
            <a:endParaRPr lang="en-US" dirty="0"/>
          </a:p>
        </p:txBody>
      </p:sp>
      <p:sp>
        <p:nvSpPr>
          <p:cNvPr id="58370" name="Rectangle 10"/>
          <p:cNvSpPr>
            <a:spLocks noGrp="1" noChangeArrowheads="1"/>
          </p:cNvSpPr>
          <p:nvPr>
            <p:ph type="title"/>
          </p:nvPr>
        </p:nvSpPr>
        <p:spPr/>
        <p:txBody>
          <a:bodyPr/>
          <a:lstStyle/>
          <a:p>
            <a:pPr eaLnBrk="1" hangingPunct="1"/>
            <a:r>
              <a:rPr lang="en-US" dirty="0" smtClean="0">
                <a:latin typeface="Arial" charset="0"/>
                <a:ea typeface="MS PGothic" charset="0"/>
              </a:rPr>
              <a:t>Your coverage</a:t>
            </a:r>
            <a:endParaRPr lang="en-US" dirty="0">
              <a:latin typeface="Arial" charset="0"/>
              <a:ea typeface="MS PGothic" charset="0"/>
            </a:endParaRPr>
          </a:p>
        </p:txBody>
      </p:sp>
      <p:sp>
        <p:nvSpPr>
          <p:cNvPr id="5837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83C66F2-903A-9D40-838D-F521AB9756A9}" type="slidenum">
              <a:rPr lang="en-US" sz="1000">
                <a:solidFill>
                  <a:srgbClr val="999999"/>
                </a:solidFill>
                <a:ea typeface="MS PGothic" charset="0"/>
                <a:cs typeface="MS PGothic" charset="0"/>
              </a:rPr>
              <a:pPr eaLnBrk="1" hangingPunct="1"/>
              <a:t>4</a:t>
            </a:fld>
            <a:endParaRPr lang="en-US" sz="1000">
              <a:solidFill>
                <a:srgbClr val="999999"/>
              </a:solidFill>
              <a:ea typeface="MS PGothic" charset="0"/>
              <a:cs typeface="MS PGothic" charset="0"/>
            </a:endParaRPr>
          </a:p>
        </p:txBody>
      </p:sp>
      <p:sp>
        <p:nvSpPr>
          <p:cNvPr id="5838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graphicFrame>
        <p:nvGraphicFramePr>
          <p:cNvPr id="24632" name="Group 56"/>
          <p:cNvGraphicFramePr>
            <a:graphicFrameLocks noGrp="1"/>
          </p:cNvGraphicFramePr>
          <p:nvPr>
            <p:extLst>
              <p:ext uri="{D42A27DB-BD31-4B8C-83A1-F6EECF244321}">
                <p14:modId xmlns:p14="http://schemas.microsoft.com/office/powerpoint/2010/main" val="310326744"/>
              </p:ext>
            </p:extLst>
          </p:nvPr>
        </p:nvGraphicFramePr>
        <p:xfrm>
          <a:off x="548887" y="1061721"/>
          <a:ext cx="7168552" cy="5031113"/>
        </p:xfrm>
        <a:graphic>
          <a:graphicData uri="http://schemas.openxmlformats.org/drawingml/2006/table">
            <a:tbl>
              <a:tblPr/>
              <a:tblGrid>
                <a:gridCol w="2999105"/>
                <a:gridCol w="2310913"/>
                <a:gridCol w="1858534"/>
              </a:tblGrid>
              <a:tr h="59696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a:r>
                      <a:b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b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a:r>
                      <a:b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b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In-Network</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Contracted Rate</a:t>
                      </a:r>
                      <a:endParaRPr kumimoji="0" lang="en-US" sz="1400" b="1" i="0" u="none" strike="noStrike" cap="none" normalizeH="0" baseline="30000" dirty="0" smtClean="0">
                        <a:ln>
                          <a:noFill/>
                        </a:ln>
                        <a:solidFill>
                          <a:schemeClr val="bg1"/>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rPr>
                        <a:t>Out-of-network*</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rPr>
                        <a:t>MRC</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39B44A"/>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Class I – Preventive care</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85%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85%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Class II – Basic restorative**</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85%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85%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Class III – Major restorative**</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50%</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50%</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r>
              <a:tr h="371475">
                <a:tc>
                  <a:txBody>
                    <a:bodyPr/>
                    <a:lstStyle/>
                    <a:p>
                      <a:r>
                        <a:rPr kumimoji="0" 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Class IV – Orthodontia** </a:t>
                      </a:r>
                      <a:endParaRPr lang="en-US" dirty="0"/>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50%</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50%</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r>
              <a:tr h="371475">
                <a:tc>
                  <a:txBody>
                    <a:bodyPr/>
                    <a:lstStyle/>
                    <a:p>
                      <a:r>
                        <a:rPr lang="en-US" sz="1600" dirty="0" smtClean="0"/>
                        <a:t>Class V- TMJ</a:t>
                      </a:r>
                      <a:endParaRPr lang="en-US" sz="1600" dirty="0"/>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80%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80%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Class IX - Implants</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50%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50%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r>
              <a:tr h="37147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002850"/>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002850"/>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rgbClr val="002850"/>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Annual deductible</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None</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9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Calendar-year maximum </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$2000</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Lifetime Maximum: Orthodontia</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$4000</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Annual benefit Maximum</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$3000</a:t>
                      </a:r>
                    </a:p>
                  </a:txBody>
                  <a:tcPr marT="45724" marB="45724" horzOverflow="overflow">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r>
            </a:tbl>
          </a:graphicData>
        </a:graphic>
      </p:graphicFrame>
      <p:sp>
        <p:nvSpPr>
          <p:cNvPr id="24622" name="Rectangle 38"/>
          <p:cNvSpPr>
            <a:spLocks noChangeArrowheads="1"/>
          </p:cNvSpPr>
          <p:nvPr/>
        </p:nvSpPr>
        <p:spPr bwMode="auto">
          <a:xfrm>
            <a:off x="484757" y="5116326"/>
            <a:ext cx="732214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91440" indent="-91440" defTabSz="914400" eaLnBrk="1" hangingPunct="1">
              <a:spcAft>
                <a:spcPts val="200"/>
              </a:spcAft>
              <a:defRPr/>
            </a:pPr>
            <a:r>
              <a:rPr lang="en-US" altLang="en-US" sz="1000" dirty="0" smtClean="0">
                <a:solidFill>
                  <a:schemeClr val="bg1">
                    <a:lumMod val="65000"/>
                  </a:schemeClr>
                </a:solidFill>
                <a:latin typeface="Arial Narrow" pitchFamily="34" charset="0"/>
              </a:rPr>
              <a:t> </a:t>
            </a:r>
            <a:r>
              <a:rPr lang="en-US" sz="1000" dirty="0" smtClean="0">
                <a:solidFill>
                  <a:schemeClr val="bg1">
                    <a:lumMod val="65000"/>
                  </a:schemeClr>
                </a:solidFill>
                <a:latin typeface="Arial Narrow" charset="0"/>
                <a:ea typeface="MS PGothic" charset="0"/>
                <a:cs typeface="MS PGothic" charset="0"/>
              </a:rPr>
              <a:t>s</a:t>
            </a:r>
            <a:r>
              <a:rPr lang="en-US" sz="1000" dirty="0">
                <a:solidFill>
                  <a:schemeClr val="bg1">
                    <a:lumMod val="65000"/>
                  </a:schemeClr>
                </a:solidFill>
                <a:latin typeface="Arial Narrow" charset="0"/>
                <a:ea typeface="MS PGothic" charset="0"/>
                <a:cs typeface="MS PGothic" charset="0"/>
              </a:rPr>
              <a:t>.</a:t>
            </a:r>
            <a:endParaRPr lang="en-US" sz="1000" dirty="0" smtClean="0">
              <a:solidFill>
                <a:schemeClr val="bg1">
                  <a:lumMod val="65000"/>
                </a:schemeClr>
              </a:solidFill>
              <a:latin typeface="Arial Narrow" charset="0"/>
              <a:ea typeface="MS PGothic" charset="0"/>
              <a:cs typeface="MS PGothic" charset="0"/>
            </a:endParaRPr>
          </a:p>
          <a:p>
            <a:pPr marL="91440" indent="-91440" defTabSz="914400">
              <a:spcAft>
                <a:spcPts val="200"/>
              </a:spcAft>
            </a:pPr>
            <a:endParaRPr lang="en-US" sz="1000" strike="sngStrike" dirty="0">
              <a:solidFill>
                <a:srgbClr val="007A3E"/>
              </a:solidFill>
              <a:latin typeface="Arial Narrow" charset="0"/>
              <a:ea typeface="MS PGothic" charset="0"/>
              <a:cs typeface="MS PGothic" charset="0"/>
            </a:endParaRPr>
          </a:p>
        </p:txBody>
      </p:sp>
      <p:grpSp>
        <p:nvGrpSpPr>
          <p:cNvPr id="13" name="Group 12"/>
          <p:cNvGrpSpPr/>
          <p:nvPr/>
        </p:nvGrpSpPr>
        <p:grpSpPr>
          <a:xfrm>
            <a:off x="8426604" y="101856"/>
            <a:ext cx="620512" cy="798491"/>
            <a:chOff x="4800630" y="4583890"/>
            <a:chExt cx="620512" cy="798491"/>
          </a:xfrm>
        </p:grpSpPr>
        <p:grpSp>
          <p:nvGrpSpPr>
            <p:cNvPr id="18" name="Group 17"/>
            <p:cNvGrpSpPr/>
            <p:nvPr/>
          </p:nvGrpSpPr>
          <p:grpSpPr>
            <a:xfrm>
              <a:off x="4800630" y="4583890"/>
              <a:ext cx="620512" cy="798491"/>
              <a:chOff x="9858660" y="4296594"/>
              <a:chExt cx="620512" cy="798491"/>
            </a:xfrm>
          </p:grpSpPr>
          <p:sp>
            <p:nvSpPr>
              <p:cNvPr id="20" name="Rectangle 19"/>
              <p:cNvSpPr/>
              <p:nvPr/>
            </p:nvSpPr>
            <p:spPr bwMode="auto">
              <a:xfrm rot="5400000">
                <a:off x="9952627" y="4297857"/>
                <a:ext cx="527807" cy="52528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 dirty="0">
                  <a:solidFill>
                    <a:srgbClr val="FFFFFF"/>
                  </a:solidFill>
                  <a:ea typeface="ＭＳ Ｐゴシック" charset="-128"/>
                </a:endParaRPr>
              </a:p>
            </p:txBody>
          </p:sp>
          <p:sp>
            <p:nvSpPr>
              <p:cNvPr id="21" name="TextBox 5"/>
              <p:cNvSpPr txBox="1">
                <a:spLocks noChangeArrowheads="1"/>
              </p:cNvSpPr>
              <p:nvPr/>
            </p:nvSpPr>
            <p:spPr bwMode="auto">
              <a:xfrm>
                <a:off x="9858660" y="4818086"/>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600">
                    <a:solidFill>
                      <a:schemeClr val="tx1"/>
                    </a:solidFill>
                    <a:latin typeface="Arial" charset="0"/>
                    <a:ea typeface="ＭＳ Ｐゴシック" charset="-128"/>
                    <a:cs typeface="ＭＳ Ｐゴシック" charset="-128"/>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600" b="1" dirty="0" smtClean="0"/>
                  <a:t>DENTAL:</a:t>
                </a:r>
              </a:p>
              <a:p>
                <a:pPr eaLnBrk="1" hangingPunct="1">
                  <a:spcBef>
                    <a:spcPct val="0"/>
                  </a:spcBef>
                  <a:buFontTx/>
                  <a:buNone/>
                </a:pPr>
                <a:r>
                  <a:rPr lang="en-US" altLang="en-US" sz="600" b="1" dirty="0" smtClean="0"/>
                  <a:t>DPPO</a:t>
                </a:r>
                <a:endParaRPr lang="en-US" altLang="en-US" sz="600" b="1" dirty="0"/>
              </a:p>
            </p:txBody>
          </p:sp>
        </p:grpSp>
        <p:pic>
          <p:nvPicPr>
            <p:cNvPr id="19" name="Picture 18"/>
            <p:cNvPicPr>
              <a:picLocks noChangeAspect="1"/>
            </p:cNvPicPr>
            <p:nvPr/>
          </p:nvPicPr>
          <p:blipFill>
            <a:blip r:embed="rId3"/>
            <a:stretch>
              <a:fillRect/>
            </a:stretch>
          </p:blipFill>
          <p:spPr>
            <a:xfrm>
              <a:off x="5008775" y="4697915"/>
              <a:ext cx="292583" cy="312761"/>
            </a:xfrm>
            <a:prstGeom prst="rect">
              <a:avLst/>
            </a:prstGeom>
          </p:spPr>
        </p:pic>
      </p:grpSp>
    </p:spTree>
    <p:extLst>
      <p:ext uri="{BB962C8B-B14F-4D97-AF65-F5344CB8AC3E}">
        <p14:creationId xmlns:p14="http://schemas.microsoft.com/office/powerpoint/2010/main" val="344310788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274638"/>
            <a:ext cx="6442704" cy="646112"/>
          </a:xfrm>
        </p:spPr>
        <p:txBody>
          <a:bodyPr/>
          <a:lstStyle/>
          <a:p>
            <a:pPr>
              <a:defRPr/>
            </a:pPr>
            <a:r>
              <a:rPr lang="en-US" dirty="0"/>
              <a:t>T</a:t>
            </a:r>
            <a:r>
              <a:rPr lang="en-US" dirty="0" smtClean="0"/>
              <a:t>housands of dentists, one directory</a:t>
            </a:r>
            <a:br>
              <a:rPr lang="en-US" dirty="0" smtClean="0"/>
            </a:br>
            <a:endParaRPr lang="en-US" dirty="0"/>
          </a:p>
        </p:txBody>
      </p:sp>
      <p:sp>
        <p:nvSpPr>
          <p:cNvPr id="624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AD4E6831-C1AA-1A48-A03F-A87BCE5ED5F9}" type="slidenum">
              <a:rPr lang="en-US" sz="1000">
                <a:solidFill>
                  <a:srgbClr val="999999"/>
                </a:solidFill>
              </a:rPr>
              <a:pPr eaLnBrk="1" hangingPunct="1"/>
              <a:t>5</a:t>
            </a:fld>
            <a:endParaRPr lang="en-US" sz="1000">
              <a:solidFill>
                <a:srgbClr val="999999"/>
              </a:solidFill>
            </a:endParaRPr>
          </a:p>
        </p:txBody>
      </p:sp>
      <p:sp>
        <p:nvSpPr>
          <p:cNvPr id="624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62469" name="TextBox 12"/>
          <p:cNvSpPr txBox="1">
            <a:spLocks noChangeArrowheads="1"/>
          </p:cNvSpPr>
          <p:nvPr/>
        </p:nvSpPr>
        <p:spPr bwMode="auto">
          <a:xfrm>
            <a:off x="0" y="5970030"/>
            <a:ext cx="649633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buFont typeface="Calibri" charset="0"/>
              <a:buAutoNum type="arabicPeriod"/>
            </a:pPr>
            <a:r>
              <a:rPr lang="en-US" sz="1000" dirty="0" err="1">
                <a:solidFill>
                  <a:srgbClr val="969696"/>
                </a:solidFill>
                <a:latin typeface="Arial Narrow" charset="0"/>
              </a:rPr>
              <a:t>NetMinder</a:t>
            </a:r>
            <a:r>
              <a:rPr lang="en-US" sz="1000" dirty="0">
                <a:solidFill>
                  <a:srgbClr val="969696"/>
                </a:solidFill>
                <a:latin typeface="Arial Narrow" charset="0"/>
              </a:rPr>
              <a:t>. DPPO data as of September 2014, reflecting Total Cigna DPPO counts of unique dentists. Data is subject  to change. The Ignition Group makes no warranty regarding the performance of the data and the results that will be obtained by </a:t>
            </a:r>
            <a:r>
              <a:rPr lang="en-US" sz="1000" dirty="0" smtClean="0">
                <a:solidFill>
                  <a:srgbClr val="969696"/>
                </a:solidFill>
                <a:latin typeface="Arial Narrow" charset="0"/>
              </a:rPr>
              <a:t>using. </a:t>
            </a:r>
            <a:endParaRPr lang="en-US" sz="1000" dirty="0">
              <a:solidFill>
                <a:srgbClr val="969696"/>
              </a:solidFill>
              <a:latin typeface="Arial Narrow" charset="0"/>
            </a:endParaRPr>
          </a:p>
          <a:p>
            <a:pPr eaLnBrk="1" hangingPunct="1">
              <a:buFont typeface="Calibri" charset="0"/>
              <a:buAutoNum type="arabicPeriod"/>
            </a:pPr>
            <a:r>
              <a:rPr lang="en-US" sz="1000" dirty="0">
                <a:solidFill>
                  <a:srgbClr val="969696"/>
                </a:solidFill>
                <a:latin typeface="Arial Narrow" charset="0"/>
              </a:rPr>
              <a:t>Cigna internal network analysis. Actual total unique dentists as of March, 2015 is 136,038. Data is subject to change.</a:t>
            </a:r>
          </a:p>
          <a:p>
            <a:pPr eaLnBrk="1" hangingPunct="1">
              <a:buFont typeface="Calibri" charset="0"/>
              <a:buAutoNum type="arabicPeriod"/>
            </a:pPr>
            <a:r>
              <a:rPr lang="en-US" sz="1000" dirty="0">
                <a:solidFill>
                  <a:srgbClr val="969696"/>
                </a:solidFill>
                <a:latin typeface="Arial Narrow" charset="0"/>
              </a:rPr>
              <a:t>Cigna internal network analysis. Actual total office locations as of March, </a:t>
            </a:r>
            <a:r>
              <a:rPr lang="en-US" sz="1000" dirty="0" smtClean="0">
                <a:solidFill>
                  <a:srgbClr val="969696"/>
                </a:solidFill>
                <a:latin typeface="Arial Narrow" charset="0"/>
              </a:rPr>
              <a:t>2015 </a:t>
            </a:r>
            <a:r>
              <a:rPr lang="en-US" sz="1000" dirty="0">
                <a:solidFill>
                  <a:srgbClr val="969696"/>
                </a:solidFill>
                <a:latin typeface="Arial Narrow" charset="0"/>
              </a:rPr>
              <a:t>is 379,488. Data is subject to </a:t>
            </a:r>
            <a:r>
              <a:rPr lang="en-US" sz="1000" dirty="0" smtClean="0">
                <a:solidFill>
                  <a:srgbClr val="969696"/>
                </a:solidFill>
                <a:latin typeface="Arial Narrow" charset="0"/>
              </a:rPr>
              <a:t>change.</a:t>
            </a:r>
            <a:endParaRPr lang="en-US" sz="1000" dirty="0">
              <a:solidFill>
                <a:srgbClr val="969696"/>
              </a:solidFill>
              <a:latin typeface="Arial Narrow" charset="0"/>
            </a:endParaRPr>
          </a:p>
          <a:p>
            <a:pPr eaLnBrk="1" hangingPunct="1">
              <a:buFont typeface="Calibri" charset="0"/>
              <a:buAutoNum type="arabicPeriod"/>
            </a:pPr>
            <a:endParaRPr lang="en-US" sz="1000" dirty="0">
              <a:solidFill>
                <a:srgbClr val="969696"/>
              </a:solidFill>
              <a:latin typeface="Arial Narrow" charset="0"/>
            </a:endParaRPr>
          </a:p>
        </p:txBody>
      </p:sp>
      <p:grpSp>
        <p:nvGrpSpPr>
          <p:cNvPr id="16" name="Group 15"/>
          <p:cNvGrpSpPr/>
          <p:nvPr/>
        </p:nvGrpSpPr>
        <p:grpSpPr>
          <a:xfrm>
            <a:off x="8426604" y="101856"/>
            <a:ext cx="620512" cy="798491"/>
            <a:chOff x="4800630" y="4583890"/>
            <a:chExt cx="620512" cy="798491"/>
          </a:xfrm>
        </p:grpSpPr>
        <p:grpSp>
          <p:nvGrpSpPr>
            <p:cNvPr id="17" name="Group 16"/>
            <p:cNvGrpSpPr/>
            <p:nvPr/>
          </p:nvGrpSpPr>
          <p:grpSpPr>
            <a:xfrm>
              <a:off x="4800630" y="4583890"/>
              <a:ext cx="620512" cy="798491"/>
              <a:chOff x="9858660" y="4296594"/>
              <a:chExt cx="620512" cy="798491"/>
            </a:xfrm>
          </p:grpSpPr>
          <p:sp>
            <p:nvSpPr>
              <p:cNvPr id="19" name="Rectangle 18"/>
              <p:cNvSpPr/>
              <p:nvPr/>
            </p:nvSpPr>
            <p:spPr bwMode="auto">
              <a:xfrm rot="5400000">
                <a:off x="9952627" y="4297857"/>
                <a:ext cx="527807" cy="52528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 dirty="0">
                  <a:solidFill>
                    <a:srgbClr val="FFFFFF"/>
                  </a:solidFill>
                  <a:ea typeface="ＭＳ Ｐゴシック" charset="-128"/>
                </a:endParaRPr>
              </a:p>
            </p:txBody>
          </p:sp>
          <p:sp>
            <p:nvSpPr>
              <p:cNvPr id="20" name="TextBox 5"/>
              <p:cNvSpPr txBox="1">
                <a:spLocks noChangeArrowheads="1"/>
              </p:cNvSpPr>
              <p:nvPr/>
            </p:nvSpPr>
            <p:spPr bwMode="auto">
              <a:xfrm>
                <a:off x="9858660" y="4818086"/>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600">
                    <a:solidFill>
                      <a:schemeClr val="tx1"/>
                    </a:solidFill>
                    <a:latin typeface="Arial" charset="0"/>
                    <a:ea typeface="ＭＳ Ｐゴシック" charset="-128"/>
                    <a:cs typeface="ＭＳ Ｐゴシック" charset="-128"/>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600" b="1" dirty="0" smtClean="0"/>
                  <a:t>DENTAL:</a:t>
                </a:r>
              </a:p>
              <a:p>
                <a:pPr eaLnBrk="1" hangingPunct="1">
                  <a:spcBef>
                    <a:spcPct val="0"/>
                  </a:spcBef>
                  <a:buFontTx/>
                  <a:buNone/>
                </a:pPr>
                <a:r>
                  <a:rPr lang="en-US" altLang="en-US" sz="600" b="1" dirty="0" smtClean="0"/>
                  <a:t>DPPO</a:t>
                </a:r>
                <a:endParaRPr lang="en-US" altLang="en-US" sz="600" b="1" dirty="0"/>
              </a:p>
            </p:txBody>
          </p:sp>
        </p:grpSp>
        <p:pic>
          <p:nvPicPr>
            <p:cNvPr id="18" name="Picture 17"/>
            <p:cNvPicPr>
              <a:picLocks noChangeAspect="1"/>
            </p:cNvPicPr>
            <p:nvPr/>
          </p:nvPicPr>
          <p:blipFill>
            <a:blip r:embed="rId3"/>
            <a:stretch>
              <a:fillRect/>
            </a:stretch>
          </p:blipFill>
          <p:spPr>
            <a:xfrm>
              <a:off x="5008775" y="4697915"/>
              <a:ext cx="292583" cy="312761"/>
            </a:xfrm>
            <a:prstGeom prst="rect">
              <a:avLst/>
            </a:prstGeom>
          </p:spPr>
        </p:pic>
      </p:grpSp>
      <p:sp>
        <p:nvSpPr>
          <p:cNvPr id="21" name="Rectangle 20"/>
          <p:cNvSpPr/>
          <p:nvPr/>
        </p:nvSpPr>
        <p:spPr>
          <a:xfrm>
            <a:off x="539750" y="1743563"/>
            <a:ext cx="2489916" cy="2454524"/>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bwMode="auto">
          <a:xfrm>
            <a:off x="722267" y="1904083"/>
            <a:ext cx="215593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FFFFFF"/>
                </a:solidFill>
                <a:latin typeface="Arial" charset="0"/>
                <a:ea typeface="MS PGothic" charset="0"/>
              </a:rPr>
              <a:t>With the Total Cigna DPPO network, you have a choice of thousands of dentists nationwide.</a:t>
            </a:r>
            <a:r>
              <a:rPr lang="en-US" baseline="30000" dirty="0">
                <a:solidFill>
                  <a:srgbClr val="FFFFFF"/>
                </a:solidFill>
                <a:latin typeface="Arial" charset="0"/>
                <a:ea typeface="MS PGothic" charset="0"/>
              </a:rPr>
              <a:t>1</a:t>
            </a:r>
            <a:r>
              <a:rPr lang="en-US" dirty="0">
                <a:solidFill>
                  <a:srgbClr val="FFFFFF"/>
                </a:solidFill>
                <a:latin typeface="Arial" charset="0"/>
                <a:ea typeface="MS PGothic" charset="0"/>
              </a:rPr>
              <a:t> </a:t>
            </a:r>
          </a:p>
        </p:txBody>
      </p:sp>
      <p:sp>
        <p:nvSpPr>
          <p:cNvPr id="23" name="Rectangle 22"/>
          <p:cNvSpPr/>
          <p:nvPr/>
        </p:nvSpPr>
        <p:spPr>
          <a:xfrm>
            <a:off x="3341922" y="1743563"/>
            <a:ext cx="2489916" cy="2454524"/>
          </a:xfrm>
          <a:prstGeom prst="rect">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144280" y="1743563"/>
            <a:ext cx="2489916" cy="2454524"/>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bwMode="auto">
          <a:xfrm>
            <a:off x="3453843" y="1945391"/>
            <a:ext cx="233231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FFFFFF"/>
                </a:solidFill>
                <a:latin typeface="Arial" charset="0"/>
                <a:ea typeface="MS PGothic" charset="0"/>
              </a:rPr>
              <a:t>We </a:t>
            </a:r>
            <a:r>
              <a:rPr lang="en-US" dirty="0" smtClean="0">
                <a:solidFill>
                  <a:srgbClr val="FFFFFF"/>
                </a:solidFill>
                <a:latin typeface="Arial" charset="0"/>
                <a:ea typeface="MS PGothic" charset="0"/>
              </a:rPr>
              <a:t>have </a:t>
            </a:r>
            <a:r>
              <a:rPr lang="en-US" dirty="0">
                <a:solidFill>
                  <a:srgbClr val="FFFFFF"/>
                </a:solidFill>
                <a:latin typeface="Arial" charset="0"/>
                <a:ea typeface="MS PGothic" charset="0"/>
              </a:rPr>
              <a:t>more than </a:t>
            </a:r>
            <a:br>
              <a:rPr lang="en-US" dirty="0">
                <a:solidFill>
                  <a:srgbClr val="FFFFFF"/>
                </a:solidFill>
                <a:latin typeface="Arial" charset="0"/>
                <a:ea typeface="MS PGothic" charset="0"/>
              </a:rPr>
            </a:br>
            <a:r>
              <a:rPr lang="en-US" sz="2000" b="1" dirty="0" smtClean="0">
                <a:solidFill>
                  <a:srgbClr val="FFFFFF"/>
                </a:solidFill>
                <a:latin typeface="Arial" charset="0"/>
                <a:ea typeface="MS PGothic" charset="0"/>
              </a:rPr>
              <a:t>136,000</a:t>
            </a:r>
            <a:r>
              <a:rPr lang="en-US" sz="2000" b="1" baseline="30000" dirty="0" smtClean="0">
                <a:solidFill>
                  <a:srgbClr val="FFFFFF"/>
                </a:solidFill>
                <a:latin typeface="Arial" charset="0"/>
                <a:ea typeface="MS PGothic" charset="0"/>
              </a:rPr>
              <a:t>2</a:t>
            </a:r>
            <a:r>
              <a:rPr lang="en-US" dirty="0" smtClean="0">
                <a:solidFill>
                  <a:srgbClr val="FFFFFF"/>
                </a:solidFill>
                <a:latin typeface="Arial" charset="0"/>
                <a:ea typeface="MS PGothic" charset="0"/>
              </a:rPr>
              <a:t>  </a:t>
            </a:r>
            <a:r>
              <a:rPr lang="en-US" dirty="0">
                <a:solidFill>
                  <a:srgbClr val="FFFFFF"/>
                </a:solidFill>
                <a:latin typeface="Arial" charset="0"/>
                <a:ea typeface="MS PGothic" charset="0"/>
              </a:rPr>
              <a:t>total unique dentists </a:t>
            </a:r>
            <a:r>
              <a:rPr lang="en-US" dirty="0" smtClean="0">
                <a:solidFill>
                  <a:srgbClr val="FFFFFF"/>
                </a:solidFill>
                <a:latin typeface="Arial" charset="0"/>
                <a:ea typeface="MS PGothic" charset="0"/>
              </a:rPr>
              <a:t>in </a:t>
            </a:r>
            <a:r>
              <a:rPr lang="en-US" dirty="0">
                <a:solidFill>
                  <a:srgbClr val="FFFFFF"/>
                </a:solidFill>
                <a:latin typeface="Arial" charset="0"/>
                <a:ea typeface="MS PGothic" charset="0"/>
              </a:rPr>
              <a:t>the </a:t>
            </a:r>
            <a:r>
              <a:rPr lang="en-US" dirty="0" smtClean="0">
                <a:solidFill>
                  <a:srgbClr val="FFFFFF"/>
                </a:solidFill>
                <a:latin typeface="Arial" charset="0"/>
                <a:ea typeface="MS PGothic" charset="0"/>
              </a:rPr>
              <a:t/>
            </a:r>
            <a:br>
              <a:rPr lang="en-US" dirty="0" smtClean="0">
                <a:solidFill>
                  <a:srgbClr val="FFFFFF"/>
                </a:solidFill>
                <a:latin typeface="Arial" charset="0"/>
                <a:ea typeface="MS PGothic" charset="0"/>
              </a:rPr>
            </a:br>
            <a:r>
              <a:rPr lang="en-US" dirty="0" smtClean="0">
                <a:solidFill>
                  <a:srgbClr val="FFFFFF"/>
                </a:solidFill>
                <a:latin typeface="Arial" charset="0"/>
                <a:ea typeface="MS PGothic" charset="0"/>
              </a:rPr>
              <a:t>Total </a:t>
            </a:r>
            <a:r>
              <a:rPr lang="en-US" dirty="0">
                <a:solidFill>
                  <a:srgbClr val="FFFFFF"/>
                </a:solidFill>
                <a:latin typeface="Arial" charset="0"/>
                <a:ea typeface="MS PGothic" charset="0"/>
              </a:rPr>
              <a:t>Cigna DPPO Network</a:t>
            </a:r>
            <a:r>
              <a:rPr lang="en-US" dirty="0">
                <a:solidFill>
                  <a:schemeClr val="bg1"/>
                </a:solidFill>
                <a:latin typeface="Arial" charset="0"/>
                <a:ea typeface="MS PGothic" charset="0"/>
              </a:rPr>
              <a:t>’s</a:t>
            </a:r>
            <a:r>
              <a:rPr lang="en-US" dirty="0">
                <a:solidFill>
                  <a:srgbClr val="FFFFFF"/>
                </a:solidFill>
                <a:latin typeface="Arial" charset="0"/>
                <a:ea typeface="MS PGothic" charset="0"/>
              </a:rPr>
              <a:t> </a:t>
            </a:r>
            <a:r>
              <a:rPr lang="en-US" dirty="0" smtClean="0">
                <a:solidFill>
                  <a:srgbClr val="FFFFFF"/>
                </a:solidFill>
                <a:latin typeface="Arial" charset="0"/>
                <a:ea typeface="MS PGothic" charset="0"/>
              </a:rPr>
              <a:t>nearly </a:t>
            </a:r>
            <a:r>
              <a:rPr lang="en-US" sz="2000" b="1" dirty="0" smtClean="0">
                <a:solidFill>
                  <a:srgbClr val="FFFFFF"/>
                </a:solidFill>
                <a:latin typeface="Arial" charset="0"/>
                <a:ea typeface="MS PGothic" charset="0"/>
              </a:rPr>
              <a:t>380,000</a:t>
            </a:r>
            <a:r>
              <a:rPr lang="en-US" sz="2000" b="1" baseline="30000" dirty="0" smtClean="0">
                <a:solidFill>
                  <a:srgbClr val="FFFFFF"/>
                </a:solidFill>
                <a:latin typeface="Arial" charset="0"/>
                <a:ea typeface="MS PGothic" charset="0"/>
              </a:rPr>
              <a:t>3</a:t>
            </a:r>
            <a:r>
              <a:rPr lang="en-US" dirty="0" smtClean="0">
                <a:solidFill>
                  <a:srgbClr val="FFFFFF"/>
                </a:solidFill>
                <a:latin typeface="Arial" charset="0"/>
                <a:ea typeface="MS PGothic" charset="0"/>
              </a:rPr>
              <a:t> </a:t>
            </a:r>
            <a:r>
              <a:rPr lang="en-US" dirty="0">
                <a:solidFill>
                  <a:srgbClr val="FFFFFF"/>
                </a:solidFill>
                <a:latin typeface="Arial" charset="0"/>
                <a:ea typeface="MS PGothic" charset="0"/>
              </a:rPr>
              <a:t>office locations.</a:t>
            </a:r>
          </a:p>
        </p:txBody>
      </p:sp>
      <p:sp>
        <p:nvSpPr>
          <p:cNvPr id="26" name="Content Placeholder 2"/>
          <p:cNvSpPr txBox="1">
            <a:spLocks/>
          </p:cNvSpPr>
          <p:nvPr/>
        </p:nvSpPr>
        <p:spPr bwMode="auto">
          <a:xfrm>
            <a:off x="6371115" y="1904083"/>
            <a:ext cx="221739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FFFFFF"/>
                </a:solidFill>
                <a:latin typeface="Arial" charset="0"/>
                <a:ea typeface="MS PGothic" charset="0"/>
              </a:rPr>
              <a:t>All participating dentists are consolidated into </a:t>
            </a:r>
            <a:r>
              <a:rPr lang="en-US" dirty="0" smtClean="0">
                <a:solidFill>
                  <a:srgbClr val="FFFFFF"/>
                </a:solidFill>
                <a:latin typeface="Arial" charset="0"/>
                <a:ea typeface="MS PGothic" charset="0"/>
              </a:rPr>
              <a:t/>
            </a:r>
            <a:br>
              <a:rPr lang="en-US" dirty="0" smtClean="0">
                <a:solidFill>
                  <a:srgbClr val="FFFFFF"/>
                </a:solidFill>
                <a:latin typeface="Arial" charset="0"/>
                <a:ea typeface="MS PGothic" charset="0"/>
              </a:rPr>
            </a:br>
            <a:r>
              <a:rPr lang="en-US" sz="2000" b="1" dirty="0" smtClean="0">
                <a:solidFill>
                  <a:srgbClr val="FFFFFF"/>
                </a:solidFill>
                <a:latin typeface="Arial" charset="0"/>
                <a:ea typeface="MS PGothic" charset="0"/>
              </a:rPr>
              <a:t>one </a:t>
            </a:r>
            <a:r>
              <a:rPr lang="en-US" sz="2000" b="1" dirty="0">
                <a:solidFill>
                  <a:srgbClr val="FFFFFF"/>
                </a:solidFill>
                <a:latin typeface="Arial" charset="0"/>
                <a:ea typeface="MS PGothic" charset="0"/>
              </a:rPr>
              <a:t>directory</a:t>
            </a:r>
            <a:r>
              <a:rPr lang="en-US" dirty="0">
                <a:solidFill>
                  <a:srgbClr val="FFFFFF"/>
                </a:solidFill>
                <a:latin typeface="Arial" charset="0"/>
                <a:ea typeface="MS PGothic" charset="0"/>
              </a:rPr>
              <a:t>, which you can </a:t>
            </a:r>
            <a:r>
              <a:rPr lang="en-US" dirty="0" smtClean="0">
                <a:solidFill>
                  <a:srgbClr val="FFFFFF"/>
                </a:solidFill>
                <a:latin typeface="Arial" charset="0"/>
                <a:ea typeface="MS PGothic" charset="0"/>
              </a:rPr>
              <a:t>easily </a:t>
            </a:r>
            <a:r>
              <a:rPr lang="en-US" dirty="0">
                <a:solidFill>
                  <a:srgbClr val="FFFFFF"/>
                </a:solidFill>
                <a:latin typeface="Arial" charset="0"/>
                <a:ea typeface="MS PGothic" charset="0"/>
              </a:rPr>
              <a:t>search online at </a:t>
            </a:r>
            <a:r>
              <a:rPr lang="en-US" b="1" dirty="0" err="1">
                <a:solidFill>
                  <a:srgbClr val="FFFFFF"/>
                </a:solidFill>
                <a:latin typeface="Arial" charset="0"/>
                <a:ea typeface="MS PGothic" charset="0"/>
              </a:rPr>
              <a:t>Cigna.com</a:t>
            </a:r>
            <a:r>
              <a:rPr lang="en-US" b="1" dirty="0">
                <a:solidFill>
                  <a:srgbClr val="FFFFFF"/>
                </a:solidFill>
                <a:latin typeface="Arial" charset="0"/>
                <a:ea typeface="MS PGothic" charset="0"/>
              </a:rPr>
              <a:t> </a:t>
            </a:r>
            <a:r>
              <a:rPr lang="en-US" dirty="0">
                <a:solidFill>
                  <a:srgbClr val="FFFFFF"/>
                </a:solidFill>
                <a:latin typeface="Arial" charset="0"/>
                <a:ea typeface="MS PGothic" charset="0"/>
              </a:rPr>
              <a:t>and </a:t>
            </a:r>
            <a:r>
              <a:rPr lang="en-US" b="1" dirty="0" err="1">
                <a:solidFill>
                  <a:srgbClr val="FFFFFF"/>
                </a:solidFill>
                <a:latin typeface="Arial" charset="0"/>
                <a:ea typeface="MS PGothic" charset="0"/>
              </a:rPr>
              <a:t>myCigna.com</a:t>
            </a:r>
            <a:r>
              <a:rPr lang="en-US" dirty="0">
                <a:solidFill>
                  <a:srgbClr val="FFFFFF"/>
                </a:solidFill>
                <a:latin typeface="Arial" charset="0"/>
                <a:ea typeface="MS PGothic" charset="0"/>
              </a:rPr>
              <a:t>.</a:t>
            </a:r>
          </a:p>
        </p:txBody>
      </p:sp>
    </p:spTree>
    <p:extLst>
      <p:ext uri="{BB962C8B-B14F-4D97-AF65-F5344CB8AC3E}">
        <p14:creationId xmlns:p14="http://schemas.microsoft.com/office/powerpoint/2010/main" val="37289896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plan where one dentist coordinates your care within a network</a:t>
            </a:r>
            <a:br>
              <a:rPr lang="en-US" dirty="0" smtClean="0"/>
            </a:br>
            <a:r>
              <a:rPr lang="en-US" dirty="0" smtClean="0"/>
              <a:t>that provides general and specialty dental care</a:t>
            </a:r>
            <a:endParaRPr lang="en-US" dirty="0"/>
          </a:p>
        </p:txBody>
      </p:sp>
      <p:sp>
        <p:nvSpPr>
          <p:cNvPr id="3" name="Slide Number Placeholder 2"/>
          <p:cNvSpPr>
            <a:spLocks noGrp="1"/>
          </p:cNvSpPr>
          <p:nvPr>
            <p:ph type="sldNum" sz="quarter" idx="10"/>
          </p:nvPr>
        </p:nvSpPr>
        <p:spPr/>
        <p:txBody>
          <a:bodyPr/>
          <a:lstStyle/>
          <a:p>
            <a:pPr>
              <a:defRPr/>
            </a:pPr>
            <a:fld id="{D2FF523B-D709-C149-9E9F-43BAEA667975}" type="slidenum">
              <a:rPr lang="en-US" smtClean="0"/>
              <a:pPr>
                <a:defRPr/>
              </a:pPr>
              <a:t>6</a:t>
            </a:fld>
            <a:endParaRPr lang="en-US" dirty="0"/>
          </a:p>
        </p:txBody>
      </p:sp>
      <p:sp>
        <p:nvSpPr>
          <p:cNvPr id="4" name="Footer Placeholder 3"/>
          <p:cNvSpPr>
            <a:spLocks noGrp="1"/>
          </p:cNvSpPr>
          <p:nvPr>
            <p:ph type="ftr" sz="quarter" idx="11"/>
          </p:nvPr>
        </p:nvSpPr>
        <p:spPr/>
        <p:txBody>
          <a:bodyPr/>
          <a:lstStyle/>
          <a:p>
            <a:pPr>
              <a:defRPr/>
            </a:pPr>
            <a:r>
              <a:rPr lang="en-US" dirty="0" smtClean="0"/>
              <a:t>Confidential, unpublished property of Cigna. Do not duplicate or distribute. Use and distribution limited solely to authorized personnel. © 2016 Cigna  </a:t>
            </a:r>
            <a:endParaRPr lang="en-US" dirty="0"/>
          </a:p>
        </p:txBody>
      </p:sp>
      <p:sp>
        <p:nvSpPr>
          <p:cNvPr id="6" name="TextBox 5"/>
          <p:cNvSpPr txBox="1"/>
          <p:nvPr/>
        </p:nvSpPr>
        <p:spPr>
          <a:xfrm>
            <a:off x="0" y="5979894"/>
            <a:ext cx="5902595" cy="707886"/>
          </a:xfrm>
          <a:prstGeom prst="rect">
            <a:avLst/>
          </a:prstGeom>
          <a:noFill/>
        </p:spPr>
        <p:txBody>
          <a:bodyPr wrap="square" rtlCol="0">
            <a:spAutoFit/>
          </a:bodyPr>
          <a:lstStyle/>
          <a:p>
            <a:r>
              <a:rPr lang="en-US" sz="1000" dirty="0">
                <a:solidFill>
                  <a:schemeClr val="bg1">
                    <a:lumMod val="50000"/>
                  </a:schemeClr>
                </a:solidFill>
                <a:latin typeface="Arial Narrow"/>
                <a:cs typeface="Arial Narrow"/>
              </a:rPr>
              <a:t>*The term “DHMO” is used to refer to product designs that may differ by state of residence of enrollee, including, but not limited to, prepaid plans, managed care plans, and plans with open access features. </a:t>
            </a:r>
            <a:endParaRPr lang="en-US" sz="1000" dirty="0" smtClean="0">
              <a:solidFill>
                <a:schemeClr val="bg1">
                  <a:lumMod val="50000"/>
                </a:schemeClr>
              </a:solidFill>
              <a:latin typeface="Arial Narrow"/>
              <a:cs typeface="Arial Narrow"/>
            </a:endParaRPr>
          </a:p>
          <a:p>
            <a:r>
              <a:rPr lang="en-US" sz="1000" dirty="0" smtClean="0">
                <a:solidFill>
                  <a:schemeClr val="bg1">
                    <a:lumMod val="50000"/>
                  </a:schemeClr>
                </a:solidFill>
                <a:latin typeface="Arial Narrow"/>
                <a:cs typeface="Arial Narrow"/>
              </a:rPr>
              <a:t>**There </a:t>
            </a:r>
            <a:r>
              <a:rPr lang="en-US" sz="1000" dirty="0">
                <a:solidFill>
                  <a:schemeClr val="bg1">
                    <a:lumMod val="50000"/>
                  </a:schemeClr>
                </a:solidFill>
                <a:latin typeface="Arial Narrow"/>
                <a:cs typeface="Arial Narrow"/>
              </a:rPr>
              <a:t>are no out-of-network benefits with a DHMO plan except in the case of emergencies. For residents of MN and OK coverage is available out-of-network.</a:t>
            </a:r>
            <a:r>
              <a:rPr lang="en-US" sz="1000" dirty="0" smtClean="0">
                <a:solidFill>
                  <a:schemeClr val="bg1">
                    <a:lumMod val="50000"/>
                  </a:schemeClr>
                </a:solidFill>
                <a:latin typeface="Arial Narrow"/>
                <a:cs typeface="Arial Narrow"/>
              </a:rPr>
              <a:t> See </a:t>
            </a:r>
            <a:r>
              <a:rPr lang="en-US" sz="1000" b="1" dirty="0" smtClean="0">
                <a:solidFill>
                  <a:schemeClr val="bg1">
                    <a:lumMod val="50000"/>
                  </a:schemeClr>
                </a:solidFill>
                <a:latin typeface="Arial Narrow"/>
                <a:cs typeface="Arial Narrow"/>
              </a:rPr>
              <a:t>Appendix A</a:t>
            </a:r>
            <a:r>
              <a:rPr lang="en-US" sz="1000" dirty="0" smtClean="0">
                <a:solidFill>
                  <a:schemeClr val="bg1">
                    <a:lumMod val="50000"/>
                  </a:schemeClr>
                </a:solidFill>
                <a:latin typeface="Arial Narrow"/>
                <a:cs typeface="Arial Narrow"/>
              </a:rPr>
              <a:t> for details</a:t>
            </a:r>
          </a:p>
        </p:txBody>
      </p:sp>
      <p:sp>
        <p:nvSpPr>
          <p:cNvPr id="9" name="Content Placeholder 2"/>
          <p:cNvSpPr txBox="1">
            <a:spLocks/>
          </p:cNvSpPr>
          <p:nvPr/>
        </p:nvSpPr>
        <p:spPr bwMode="auto">
          <a:xfrm>
            <a:off x="3368614" y="1273969"/>
            <a:ext cx="505799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400" dirty="0" smtClean="0"/>
              <a:t>You choose a primary care dentist in the DHMO network where you can receive all your care</a:t>
            </a:r>
          </a:p>
          <a:p>
            <a:pPr>
              <a:spcBef>
                <a:spcPts val="0"/>
              </a:spcBef>
              <a:spcAft>
                <a:spcPts val="1200"/>
              </a:spcAft>
            </a:pPr>
            <a:r>
              <a:rPr lang="en-US" sz="1400" dirty="0" smtClean="0"/>
              <a:t>By using dentists in </a:t>
            </a:r>
            <a:r>
              <a:rPr lang="en-US" sz="1400" dirty="0"/>
              <a:t>the DHMO network </a:t>
            </a:r>
            <a:r>
              <a:rPr lang="en-US" sz="1400" dirty="0" smtClean="0"/>
              <a:t>you may pay </a:t>
            </a:r>
            <a:r>
              <a:rPr lang="en-US" sz="1400" dirty="0"/>
              <a:t>less than you would </a:t>
            </a:r>
            <a:r>
              <a:rPr lang="en-US" sz="1400" dirty="0" smtClean="0"/>
              <a:t>with other types </a:t>
            </a:r>
            <a:r>
              <a:rPr lang="en-US" sz="1400" dirty="0"/>
              <a:t>of dental </a:t>
            </a:r>
            <a:r>
              <a:rPr lang="en-US" sz="1400" dirty="0" smtClean="0"/>
              <a:t>plans</a:t>
            </a:r>
          </a:p>
          <a:p>
            <a:pPr marL="228600" indent="-228600">
              <a:spcBef>
                <a:spcPts val="0"/>
              </a:spcBef>
              <a:spcAft>
                <a:spcPts val="1200"/>
              </a:spcAft>
              <a:buFont typeface="Arial" panose="020B0604020202020204" pitchFamily="34" charset="0"/>
              <a:buChar char="•"/>
            </a:pPr>
            <a:r>
              <a:rPr lang="en-US" sz="1400" dirty="0" smtClean="0"/>
              <a:t>You </a:t>
            </a:r>
            <a:r>
              <a:rPr lang="en-US" sz="1400" dirty="0"/>
              <a:t>pay </a:t>
            </a:r>
            <a:r>
              <a:rPr lang="en-US" sz="1400" dirty="0" smtClean="0"/>
              <a:t>the </a:t>
            </a:r>
            <a:r>
              <a:rPr lang="en-US" sz="1400" dirty="0"/>
              <a:t>charge listed on your Patient Charge </a:t>
            </a:r>
            <a:r>
              <a:rPr lang="en-US" sz="1400" dirty="0" smtClean="0"/>
              <a:t>Schedule</a:t>
            </a:r>
          </a:p>
          <a:p>
            <a:pPr marL="228600" indent="-228600">
              <a:spcBef>
                <a:spcPts val="0"/>
              </a:spcBef>
              <a:spcAft>
                <a:spcPts val="1200"/>
              </a:spcAft>
              <a:buFont typeface="Arial" panose="020B0604020202020204" pitchFamily="34" charset="0"/>
              <a:buChar char="•"/>
            </a:pPr>
            <a:r>
              <a:rPr lang="en-US" sz="1400" dirty="0" smtClean="0"/>
              <a:t>There </a:t>
            </a:r>
            <a:r>
              <a:rPr lang="en-US" sz="1400" dirty="0"/>
              <a:t>is no out-of-network </a:t>
            </a:r>
            <a:r>
              <a:rPr lang="en-US" sz="1400" dirty="0" smtClean="0"/>
              <a:t>coverage</a:t>
            </a:r>
            <a:r>
              <a:rPr lang="en-US" sz="1400" dirty="0"/>
              <a:t> </a:t>
            </a:r>
            <a:r>
              <a:rPr lang="en-US" sz="1400" dirty="0" smtClean="0"/>
              <a:t>(except in emergencies)**</a:t>
            </a:r>
            <a:endParaRPr lang="en-US" sz="1400" dirty="0"/>
          </a:p>
          <a:p>
            <a:pPr marL="228600" indent="-228600">
              <a:spcBef>
                <a:spcPts val="0"/>
              </a:spcBef>
              <a:spcAft>
                <a:spcPts val="1200"/>
              </a:spcAft>
              <a:buFont typeface="Arial" panose="020B0604020202020204" pitchFamily="34" charset="0"/>
              <a:buChar char="•"/>
            </a:pPr>
            <a:r>
              <a:rPr lang="en-US" sz="1400" dirty="0"/>
              <a:t>There are no </a:t>
            </a:r>
            <a:r>
              <a:rPr lang="en-US" sz="1400" dirty="0" smtClean="0"/>
              <a:t>deductibles and no </a:t>
            </a:r>
            <a:r>
              <a:rPr lang="en-US" sz="1400" dirty="0"/>
              <a:t>annual dollar maximums</a:t>
            </a:r>
          </a:p>
          <a:p>
            <a:pPr marL="228600" indent="-228600">
              <a:spcBef>
                <a:spcPts val="0"/>
              </a:spcBef>
              <a:spcAft>
                <a:spcPts val="1200"/>
              </a:spcAft>
            </a:pPr>
            <a:endParaRPr lang="en-US" sz="1400" dirty="0"/>
          </a:p>
        </p:txBody>
      </p:sp>
      <p:grpSp>
        <p:nvGrpSpPr>
          <p:cNvPr id="10" name="Group 9"/>
          <p:cNvGrpSpPr/>
          <p:nvPr/>
        </p:nvGrpSpPr>
        <p:grpSpPr>
          <a:xfrm>
            <a:off x="539750" y="1350714"/>
            <a:ext cx="2805442" cy="2459157"/>
            <a:chOff x="0" y="1600200"/>
            <a:chExt cx="1814558" cy="1172359"/>
          </a:xfrm>
          <a:solidFill>
            <a:srgbClr val="002850"/>
          </a:solidFill>
        </p:grpSpPr>
        <p:sp>
          <p:nvSpPr>
            <p:cNvPr id="11" name="Rectangle 10"/>
            <p:cNvSpPr/>
            <p:nvPr/>
          </p:nvSpPr>
          <p:spPr>
            <a:xfrm>
              <a:off x="0" y="1600200"/>
              <a:ext cx="1610476" cy="117235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rot="5400000">
              <a:off x="1572281" y="1773621"/>
              <a:ext cx="256953" cy="227601"/>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itle 1"/>
          <p:cNvSpPr txBox="1">
            <a:spLocks/>
          </p:cNvSpPr>
          <p:nvPr/>
        </p:nvSpPr>
        <p:spPr bwMode="auto">
          <a:xfrm>
            <a:off x="739732" y="1576575"/>
            <a:ext cx="2155679" cy="24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r>
              <a:rPr lang="en-US" sz="2100" dirty="0">
                <a:solidFill>
                  <a:schemeClr val="bg1"/>
                </a:solidFill>
              </a:rPr>
              <a:t>Cigna Dental Care</a:t>
            </a:r>
            <a:r>
              <a:rPr lang="en-US" sz="2100" baseline="30000" dirty="0">
                <a:solidFill>
                  <a:schemeClr val="bg1"/>
                </a:solidFill>
              </a:rPr>
              <a:t>®</a:t>
            </a:r>
            <a:r>
              <a:rPr lang="en-US" sz="2100" dirty="0">
                <a:solidFill>
                  <a:schemeClr val="bg1"/>
                </a:solidFill>
              </a:rPr>
              <a:t> Dental Health Maintenance Organization (DHMO*)</a:t>
            </a:r>
          </a:p>
          <a:p>
            <a:r>
              <a:rPr lang="en-US" sz="3200" dirty="0">
                <a:solidFill>
                  <a:schemeClr val="bg1"/>
                </a:solidFill>
              </a:rPr>
              <a:t/>
            </a:r>
            <a:br>
              <a:rPr lang="en-US" sz="3200" dirty="0">
                <a:solidFill>
                  <a:schemeClr val="bg1"/>
                </a:solidFill>
              </a:rPr>
            </a:br>
            <a:endParaRPr lang="en-US" sz="1600" b="0" dirty="0">
              <a:solidFill>
                <a:srgbClr val="FF0000"/>
              </a:solidFill>
            </a:endParaRPr>
          </a:p>
        </p:txBody>
      </p:sp>
      <p:sp>
        <p:nvSpPr>
          <p:cNvPr id="14" name="Rectangle 4"/>
          <p:cNvSpPr>
            <a:spLocks noChangeArrowheads="1"/>
          </p:cNvSpPr>
          <p:nvPr/>
        </p:nvSpPr>
        <p:spPr bwMode="auto">
          <a:xfrm>
            <a:off x="452438" y="28417"/>
            <a:ext cx="4644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1000" dirty="0" smtClean="0">
                <a:solidFill>
                  <a:srgbClr val="FF0000"/>
                </a:solidFill>
                <a:ea typeface="MS PGothic" charset="0"/>
                <a:cs typeface="MS PGothic" charset="0"/>
              </a:rPr>
              <a:t>.</a:t>
            </a:r>
            <a:endParaRPr lang="en-US" sz="1000" dirty="0">
              <a:ea typeface="MS PGothic" charset="0"/>
              <a:cs typeface="MS PGothic" charset="0"/>
            </a:endParaRPr>
          </a:p>
        </p:txBody>
      </p:sp>
    </p:spTree>
    <p:extLst>
      <p:ext uri="{BB962C8B-B14F-4D97-AF65-F5344CB8AC3E}">
        <p14:creationId xmlns:p14="http://schemas.microsoft.com/office/powerpoint/2010/main" val="283193714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C9F2F1-5B60-4828-8D48-CC3CA0267DF1}" type="slidenum">
              <a:rPr lang="en-US" altLang="en-US" smtClean="0"/>
              <a:pPr/>
              <a:t>7</a:t>
            </a:fld>
            <a:endParaRPr lang="en-US" altLang="en-US"/>
          </a:p>
        </p:txBody>
      </p:sp>
      <p:sp>
        <p:nvSpPr>
          <p:cNvPr id="4" name="Footer Placeholder 3"/>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2016 Cigna</a:t>
            </a:r>
            <a:endParaRPr lang="en-US" alt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3472"/>
          <a:stretch/>
        </p:blipFill>
        <p:spPr>
          <a:xfrm>
            <a:off x="1938157" y="0"/>
            <a:ext cx="5072243" cy="6626225"/>
          </a:xfrm>
          <a:prstGeom prst="rect">
            <a:avLst/>
          </a:prstGeom>
        </p:spPr>
      </p:pic>
    </p:spTree>
    <p:extLst>
      <p:ext uri="{BB962C8B-B14F-4D97-AF65-F5344CB8AC3E}">
        <p14:creationId xmlns:p14="http://schemas.microsoft.com/office/powerpoint/2010/main" val="9341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3"/>
          <p:cNvSpPr>
            <a:spLocks noGrp="1" noChangeArrowheads="1"/>
          </p:cNvSpPr>
          <p:nvPr>
            <p:ph type="title"/>
          </p:nvPr>
        </p:nvSpPr>
        <p:spPr/>
        <p:txBody>
          <a:bodyPr/>
          <a:lstStyle/>
          <a:p>
            <a:pPr eaLnBrk="1" hangingPunct="1"/>
            <a:r>
              <a:rPr lang="en-US" dirty="0" smtClean="0">
                <a:latin typeface="Arial" charset="0"/>
                <a:ea typeface="MS PGothic" charset="0"/>
              </a:rPr>
              <a:t>DHMO</a:t>
            </a:r>
            <a:endParaRPr lang="en-US" sz="1400" strike="sngStrike" dirty="0">
              <a:latin typeface="Arial" charset="0"/>
              <a:ea typeface="MS PGothic" charset="0"/>
            </a:endParaRPr>
          </a:p>
        </p:txBody>
      </p:sp>
      <p:sp>
        <p:nvSpPr>
          <p:cNvPr id="399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98E27C8C-AD39-1F41-B182-87AC12BB0F22}" type="slidenum">
              <a:rPr lang="en-US" sz="1000">
                <a:solidFill>
                  <a:srgbClr val="999999"/>
                </a:solidFill>
                <a:ea typeface="MS PGothic" charset="0"/>
                <a:cs typeface="MS PGothic" charset="0"/>
              </a:rPr>
              <a:pPr eaLnBrk="1" hangingPunct="1"/>
              <a:t>8</a:t>
            </a:fld>
            <a:endParaRPr lang="en-US" sz="1000" dirty="0">
              <a:solidFill>
                <a:srgbClr val="999999"/>
              </a:solidFill>
              <a:ea typeface="MS PGothic" charset="0"/>
              <a:cs typeface="MS PGothic" charset="0"/>
            </a:endParaRPr>
          </a:p>
        </p:txBody>
      </p:sp>
      <p:sp>
        <p:nvSpPr>
          <p:cNvPr id="3999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a:t>
            </a:r>
            <a:r>
              <a:rPr lang="en-US" sz="800" dirty="0" smtClean="0">
                <a:solidFill>
                  <a:srgbClr val="999999"/>
                </a:solidFill>
                <a:latin typeface="Arial Narrow" charset="0"/>
                <a:ea typeface="MS PGothic" charset="0"/>
                <a:cs typeface="MS PGothic" charset="0"/>
              </a:rPr>
              <a:t>2016 </a:t>
            </a:r>
            <a:r>
              <a:rPr lang="en-US" sz="800" dirty="0">
                <a:solidFill>
                  <a:srgbClr val="999999"/>
                </a:solidFill>
                <a:latin typeface="Arial Narrow" charset="0"/>
                <a:ea typeface="MS PGothic" charset="0"/>
                <a:cs typeface="MS PGothic" charset="0"/>
              </a:rPr>
              <a:t>Cigna  </a:t>
            </a:r>
          </a:p>
        </p:txBody>
      </p:sp>
      <p:sp>
        <p:nvSpPr>
          <p:cNvPr id="39942" name="Rectangle 5"/>
          <p:cNvSpPr>
            <a:spLocks noChangeArrowheads="1"/>
          </p:cNvSpPr>
          <p:nvPr/>
        </p:nvSpPr>
        <p:spPr bwMode="auto">
          <a:xfrm>
            <a:off x="3153780" y="2679739"/>
            <a:ext cx="32067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p>
            <a:endParaRPr lang="en-US" sz="1800" dirty="0">
              <a:ea typeface="MS PGothic" charset="0"/>
              <a:cs typeface="MS PGothic" charset="0"/>
            </a:endParaRPr>
          </a:p>
        </p:txBody>
      </p:sp>
      <p:sp>
        <p:nvSpPr>
          <p:cNvPr id="39945" name="Text Box 8"/>
          <p:cNvSpPr txBox="1">
            <a:spLocks noChangeArrowheads="1"/>
          </p:cNvSpPr>
          <p:nvPr/>
        </p:nvSpPr>
        <p:spPr bwMode="auto">
          <a:xfrm>
            <a:off x="3353805" y="5251489"/>
            <a:ext cx="1693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eaLnBrk="1" hangingPunct="1">
              <a:spcBef>
                <a:spcPct val="50000"/>
              </a:spcBef>
            </a:pPr>
            <a:endParaRPr lang="en-US" sz="1200" dirty="0">
              <a:ea typeface="MS PGothic" charset="0"/>
              <a:cs typeface="MS PGothic" charset="0"/>
            </a:endParaRPr>
          </a:p>
        </p:txBody>
      </p:sp>
      <p:sp>
        <p:nvSpPr>
          <p:cNvPr id="39949" name="Text Box 12"/>
          <p:cNvSpPr txBox="1">
            <a:spLocks noChangeArrowheads="1"/>
          </p:cNvSpPr>
          <p:nvPr/>
        </p:nvSpPr>
        <p:spPr bwMode="auto">
          <a:xfrm>
            <a:off x="452438" y="2294325"/>
            <a:ext cx="719861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Preventive care, such </a:t>
            </a:r>
            <a:r>
              <a:rPr lang="en-US" sz="1100" b="1" dirty="0" smtClean="0">
                <a:ea typeface="MS PGothic" charset="0"/>
                <a:cs typeface="MS PGothic" charset="0"/>
              </a:rPr>
              <a:t>as </a:t>
            </a:r>
            <a:r>
              <a:rPr lang="en-US" sz="1100" b="1" dirty="0">
                <a:ea typeface="MS PGothic" charset="0"/>
                <a:cs typeface="MS PGothic" charset="0"/>
              </a:rPr>
              <a:t>cleanings and exams, at </a:t>
            </a:r>
            <a:r>
              <a:rPr lang="en-US" sz="1100" b="1" dirty="0" smtClean="0">
                <a:ea typeface="MS PGothic" charset="0"/>
                <a:cs typeface="MS PGothic" charset="0"/>
              </a:rPr>
              <a:t>no added </a:t>
            </a:r>
            <a:r>
              <a:rPr lang="en-US" sz="1100" b="1" dirty="0">
                <a:ea typeface="MS PGothic" charset="0"/>
                <a:cs typeface="MS PGothic" charset="0"/>
              </a:rPr>
              <a:t>or low </a:t>
            </a:r>
            <a:r>
              <a:rPr lang="en-US" sz="1100" b="1" dirty="0" smtClean="0">
                <a:ea typeface="MS PGothic" charset="0"/>
                <a:cs typeface="MS PGothic" charset="0"/>
              </a:rPr>
              <a:t>cost</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Additional cleanings, fluoride, and fluoride varnish available</a:t>
            </a:r>
            <a:r>
              <a:rPr lang="en-US" sz="1100" b="1" dirty="0" smtClean="0">
                <a:ea typeface="MS PGothic" charset="0"/>
                <a:cs typeface="MS PGothic" charset="0"/>
              </a:rPr>
              <a:t> for </a:t>
            </a:r>
            <a:r>
              <a:rPr lang="en-US" sz="1100" b="1" dirty="0">
                <a:ea typeface="MS PGothic" charset="0"/>
                <a:cs typeface="MS PGothic" charset="0"/>
              </a:rPr>
              <a:t>a</a:t>
            </a:r>
            <a:r>
              <a:rPr lang="en-US" sz="1100" b="1" dirty="0" smtClean="0">
                <a:ea typeface="MS PGothic" charset="0"/>
                <a:cs typeface="MS PGothic" charset="0"/>
              </a:rPr>
              <a:t> </a:t>
            </a:r>
            <a:r>
              <a:rPr lang="en-US" sz="1100" b="1" dirty="0" err="1" smtClean="0">
                <a:ea typeface="MS PGothic" charset="0"/>
                <a:cs typeface="MS PGothic" charset="0"/>
              </a:rPr>
              <a:t>copay</a:t>
            </a:r>
            <a:endParaRPr lang="en-US" sz="1100" b="1" dirty="0" smtClean="0">
              <a:ea typeface="MS PGothic" charset="0"/>
              <a:cs typeface="MS PGothic" charset="0"/>
            </a:endParaRP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Temporomandibular joint (TMJ) </a:t>
            </a:r>
            <a:r>
              <a:rPr lang="en-US" sz="1100" b="1" dirty="0" smtClean="0">
                <a:ea typeface="MS PGothic" charset="0"/>
                <a:cs typeface="MS PGothic" charset="0"/>
              </a:rPr>
              <a:t>diagnosis</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General anesthesia/IV sedation when medically </a:t>
            </a:r>
            <a:r>
              <a:rPr lang="en-US" sz="1100" b="1" dirty="0" smtClean="0">
                <a:ea typeface="MS PGothic" charset="0"/>
                <a:cs typeface="MS PGothic" charset="0"/>
              </a:rPr>
              <a:t>necessary</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Coverage for brush biopsy, a </a:t>
            </a:r>
            <a:r>
              <a:rPr lang="en-US" sz="1100" b="1" dirty="0" smtClean="0">
                <a:ea typeface="MS PGothic" charset="0"/>
                <a:cs typeface="MS PGothic" charset="0"/>
              </a:rPr>
              <a:t>noninvasive </a:t>
            </a:r>
            <a:r>
              <a:rPr lang="en-US" sz="1100" b="1" dirty="0">
                <a:ea typeface="MS PGothic" charset="0"/>
                <a:cs typeface="MS PGothic" charset="0"/>
              </a:rPr>
              <a:t>diagnostic procedure </a:t>
            </a:r>
            <a:r>
              <a:rPr lang="en-US" sz="1100" b="1" dirty="0" smtClean="0">
                <a:ea typeface="MS PGothic" charset="0"/>
                <a:cs typeface="MS PGothic" charset="0"/>
              </a:rPr>
              <a:t>for </a:t>
            </a:r>
            <a:r>
              <a:rPr lang="en-US" sz="1100" b="1" dirty="0">
                <a:ea typeface="MS PGothic" charset="0"/>
                <a:cs typeface="MS PGothic" charset="0"/>
              </a:rPr>
              <a:t>detecting oral </a:t>
            </a:r>
            <a:r>
              <a:rPr lang="en-US" sz="1100" b="1" dirty="0" smtClean="0">
                <a:ea typeface="MS PGothic" charset="0"/>
                <a:cs typeface="MS PGothic" charset="0"/>
              </a:rPr>
              <a:t>cancer</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Coverage for teeth whitening (take-home bleaching gel with trays)</a:t>
            </a:r>
            <a:r>
              <a:rPr lang="en-US" sz="1100" b="1" dirty="0">
                <a:solidFill>
                  <a:srgbClr val="F05A22"/>
                </a:solidFill>
                <a:ea typeface="MS PGothic" charset="0"/>
                <a:cs typeface="MS PGothic" charset="0"/>
              </a:rPr>
              <a:t> </a:t>
            </a:r>
            <a:r>
              <a:rPr lang="en-US" sz="1100" b="1" dirty="0">
                <a:ea typeface="MS PGothic" charset="0"/>
                <a:cs typeface="MS PGothic" charset="0"/>
              </a:rPr>
              <a:t>and athletic mouth </a:t>
            </a:r>
            <a:r>
              <a:rPr lang="en-US" sz="1100" b="1" dirty="0" smtClean="0">
                <a:ea typeface="MS PGothic" charset="0"/>
                <a:cs typeface="MS PGothic" charset="0"/>
              </a:rPr>
              <a:t>guards</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No age limit on </a:t>
            </a:r>
            <a:r>
              <a:rPr lang="en-US" sz="1100" b="1" dirty="0" smtClean="0">
                <a:ea typeface="MS PGothic" charset="0"/>
                <a:cs typeface="MS PGothic" charset="0"/>
              </a:rPr>
              <a:t>sealants</a:t>
            </a:r>
          </a:p>
          <a:p>
            <a:pPr marL="230188" indent="-230188" eaLnBrk="1" hangingPunct="1">
              <a:spcBef>
                <a:spcPts val="0"/>
              </a:spcBef>
              <a:spcAft>
                <a:spcPts val="900"/>
              </a:spcAft>
              <a:buClr>
                <a:srgbClr val="00AAE0"/>
              </a:buClr>
              <a:buSzPct val="125000"/>
              <a:buFont typeface="Wingdings" charset="2"/>
              <a:buChar char="ü"/>
            </a:pPr>
            <a:r>
              <a:rPr lang="en-US" sz="1100" b="1" dirty="0" smtClean="0">
                <a:ea typeface="MS PGothic" charset="0"/>
                <a:cs typeface="MS PGothic" charset="0"/>
              </a:rPr>
              <a:t>Coverage </a:t>
            </a:r>
            <a:r>
              <a:rPr lang="en-US" sz="1100" b="1" dirty="0">
                <a:ea typeface="MS PGothic" charset="0"/>
                <a:cs typeface="MS PGothic" charset="0"/>
              </a:rPr>
              <a:t>for advanced procedures like crowns and bridges over </a:t>
            </a:r>
            <a:r>
              <a:rPr lang="en-US" sz="1100" b="1" dirty="0" smtClean="0">
                <a:ea typeface="MS PGothic" charset="0"/>
                <a:cs typeface="MS PGothic" charset="0"/>
              </a:rPr>
              <a:t>implants</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Second opinions </a:t>
            </a:r>
            <a:r>
              <a:rPr lang="en-US" sz="1100" b="1" dirty="0" smtClean="0">
                <a:ea typeface="MS PGothic" charset="0"/>
                <a:cs typeface="MS PGothic" charset="0"/>
              </a:rPr>
              <a:t>covered</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Emergency </a:t>
            </a:r>
            <a:r>
              <a:rPr lang="en-US" sz="1100" b="1" dirty="0" smtClean="0">
                <a:ea typeface="MS PGothic" charset="0"/>
                <a:cs typeface="MS PGothic" charset="0"/>
              </a:rPr>
              <a:t>care</a:t>
            </a:r>
          </a:p>
          <a:p>
            <a:pPr marL="230188" indent="-230188" eaLnBrk="1" hangingPunct="1">
              <a:spcBef>
                <a:spcPts val="0"/>
              </a:spcBef>
              <a:spcAft>
                <a:spcPts val="900"/>
              </a:spcAft>
              <a:buClr>
                <a:srgbClr val="00AAE0"/>
              </a:buClr>
              <a:buSzPct val="125000"/>
              <a:buFont typeface="Wingdings" charset="2"/>
              <a:buChar char="ü"/>
            </a:pPr>
            <a:r>
              <a:rPr lang="en-US" sz="1100" b="1" dirty="0">
                <a:ea typeface="MS PGothic" charset="0"/>
                <a:cs typeface="MS PGothic" charset="0"/>
              </a:rPr>
              <a:t>Orthodontic coverage for children AND </a:t>
            </a:r>
            <a:r>
              <a:rPr lang="en-US" sz="1100" b="1" dirty="0" smtClean="0">
                <a:ea typeface="MS PGothic" charset="0"/>
                <a:cs typeface="MS PGothic" charset="0"/>
              </a:rPr>
              <a:t>adults</a:t>
            </a:r>
            <a:endParaRPr lang="en-US" sz="1100" b="1" dirty="0">
              <a:ea typeface="MS PGothic" charset="0"/>
              <a:cs typeface="MS PGothic" charset="0"/>
            </a:endParaRPr>
          </a:p>
        </p:txBody>
      </p:sp>
      <p:cxnSp>
        <p:nvCxnSpPr>
          <p:cNvPr id="39951" name="AutoShape 16"/>
          <p:cNvCxnSpPr>
            <a:cxnSpLocks noChangeShapeType="1"/>
          </p:cNvCxnSpPr>
          <p:nvPr/>
        </p:nvCxnSpPr>
        <p:spPr bwMode="auto">
          <a:xfrm>
            <a:off x="6993943" y="2716251"/>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9955" name="Text Box 15"/>
          <p:cNvSpPr txBox="1">
            <a:spLocks noChangeArrowheads="1"/>
          </p:cNvSpPr>
          <p:nvPr/>
        </p:nvSpPr>
        <p:spPr bwMode="auto">
          <a:xfrm>
            <a:off x="0" y="6281987"/>
            <a:ext cx="6360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325" indent="-60325"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91440" indent="-91440" eaLnBrk="1" hangingPunct="1">
              <a:spcBef>
                <a:spcPts val="0"/>
              </a:spcBef>
              <a:spcAft>
                <a:spcPts val="200"/>
              </a:spcAft>
            </a:pPr>
            <a:r>
              <a:rPr lang="en-US" sz="1000" dirty="0" smtClean="0">
                <a:solidFill>
                  <a:srgbClr val="969696"/>
                </a:solidFill>
                <a:latin typeface="Arial Narrow" charset="0"/>
                <a:ea typeface="MS PGothic" charset="0"/>
                <a:cs typeface="MS PGothic" charset="0"/>
              </a:rPr>
              <a:t>* Plan copayment and coinsurance requirements apply</a:t>
            </a:r>
            <a:r>
              <a:rPr lang="en-US" sz="1000" dirty="0">
                <a:solidFill>
                  <a:srgbClr val="969696"/>
                </a:solidFill>
                <a:latin typeface="Arial Narrow" charset="0"/>
                <a:ea typeface="MS PGothic" charset="0"/>
                <a:cs typeface="MS PGothic" charset="0"/>
              </a:rPr>
              <a:t>. Prior authorization may be required for certain specialty care treatments. Not </a:t>
            </a:r>
            <a:r>
              <a:rPr lang="en-US" sz="1000" dirty="0" smtClean="0">
                <a:solidFill>
                  <a:srgbClr val="969696"/>
                </a:solidFill>
                <a:latin typeface="Arial Narrow" charset="0"/>
                <a:ea typeface="MS PGothic" charset="0"/>
                <a:cs typeface="MS PGothic" charset="0"/>
              </a:rPr>
              <a:t>all services are covered. </a:t>
            </a:r>
            <a:r>
              <a:rPr lang="en-US" sz="1000" b="1" dirty="0" smtClean="0">
                <a:solidFill>
                  <a:srgbClr val="969696"/>
                </a:solidFill>
                <a:latin typeface="Arial Narrow" charset="0"/>
                <a:ea typeface="MS PGothic" charset="0"/>
                <a:cs typeface="MS PGothic" charset="0"/>
              </a:rPr>
              <a:t>See Appendix B for a listing of related plan limitations and exclusions. </a:t>
            </a:r>
            <a:endParaRPr lang="en-US" sz="1000" b="1" strike="sngStrike" dirty="0">
              <a:solidFill>
                <a:srgbClr val="969696"/>
              </a:solidFill>
              <a:latin typeface="Arial Narrow" charset="0"/>
              <a:ea typeface="MS PGothic" charset="0"/>
              <a:cs typeface="MS PGothic" charset="0"/>
            </a:endParaRPr>
          </a:p>
        </p:txBody>
      </p:sp>
      <p:grpSp>
        <p:nvGrpSpPr>
          <p:cNvPr id="40" name="Group 39"/>
          <p:cNvGrpSpPr/>
          <p:nvPr/>
        </p:nvGrpSpPr>
        <p:grpSpPr>
          <a:xfrm>
            <a:off x="8426604" y="101856"/>
            <a:ext cx="620512" cy="798491"/>
            <a:chOff x="4800630" y="4583890"/>
            <a:chExt cx="620512" cy="798491"/>
          </a:xfrm>
        </p:grpSpPr>
        <p:grpSp>
          <p:nvGrpSpPr>
            <p:cNvPr id="41" name="Group 40"/>
            <p:cNvGrpSpPr/>
            <p:nvPr/>
          </p:nvGrpSpPr>
          <p:grpSpPr>
            <a:xfrm>
              <a:off x="4800630" y="4583890"/>
              <a:ext cx="620512" cy="798491"/>
              <a:chOff x="9858660" y="4296594"/>
              <a:chExt cx="620512" cy="798491"/>
            </a:xfrm>
          </p:grpSpPr>
          <p:sp>
            <p:nvSpPr>
              <p:cNvPr id="47" name="Rectangle 46"/>
              <p:cNvSpPr/>
              <p:nvPr/>
            </p:nvSpPr>
            <p:spPr bwMode="auto">
              <a:xfrm rot="5400000">
                <a:off x="9952627" y="4297857"/>
                <a:ext cx="527807" cy="52528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 dirty="0">
                  <a:solidFill>
                    <a:srgbClr val="FFFFFF"/>
                  </a:solidFill>
                  <a:ea typeface="ＭＳ Ｐゴシック" charset="-128"/>
                </a:endParaRPr>
              </a:p>
            </p:txBody>
          </p:sp>
          <p:sp>
            <p:nvSpPr>
              <p:cNvPr id="48" name="TextBox 5"/>
              <p:cNvSpPr txBox="1">
                <a:spLocks noChangeArrowheads="1"/>
              </p:cNvSpPr>
              <p:nvPr/>
            </p:nvSpPr>
            <p:spPr bwMode="auto">
              <a:xfrm>
                <a:off x="9858660" y="4818086"/>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600">
                    <a:solidFill>
                      <a:schemeClr val="tx1"/>
                    </a:solidFill>
                    <a:latin typeface="Arial" charset="0"/>
                    <a:ea typeface="ＭＳ Ｐゴシック" charset="-128"/>
                    <a:cs typeface="ＭＳ Ｐゴシック" charset="-128"/>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600" b="1" dirty="0" smtClean="0"/>
                  <a:t>DENTAL:</a:t>
                </a:r>
              </a:p>
              <a:p>
                <a:pPr eaLnBrk="1" hangingPunct="1">
                  <a:spcBef>
                    <a:spcPct val="0"/>
                  </a:spcBef>
                  <a:buFontTx/>
                  <a:buNone/>
                </a:pPr>
                <a:r>
                  <a:rPr lang="en-US" altLang="en-US" sz="600" b="1" dirty="0" smtClean="0"/>
                  <a:t>DHMO</a:t>
                </a:r>
                <a:endParaRPr lang="en-US" altLang="en-US" sz="600" b="1" dirty="0"/>
              </a:p>
            </p:txBody>
          </p:sp>
        </p:grpSp>
        <p:pic>
          <p:nvPicPr>
            <p:cNvPr id="46" name="Picture 45"/>
            <p:cNvPicPr>
              <a:picLocks noChangeAspect="1"/>
            </p:cNvPicPr>
            <p:nvPr/>
          </p:nvPicPr>
          <p:blipFill>
            <a:blip r:embed="rId3"/>
            <a:stretch>
              <a:fillRect/>
            </a:stretch>
          </p:blipFill>
          <p:spPr>
            <a:xfrm>
              <a:off x="5008775" y="4697915"/>
              <a:ext cx="292583" cy="312761"/>
            </a:xfrm>
            <a:prstGeom prst="rect">
              <a:avLst/>
            </a:prstGeom>
          </p:spPr>
        </p:pic>
      </p:grpSp>
      <p:sp>
        <p:nvSpPr>
          <p:cNvPr id="43" name="Rectangle 42"/>
          <p:cNvSpPr/>
          <p:nvPr/>
        </p:nvSpPr>
        <p:spPr bwMode="auto">
          <a:xfrm rot="5400000">
            <a:off x="4063349" y="-3097364"/>
            <a:ext cx="1008666" cy="915264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 dirty="0">
              <a:solidFill>
                <a:srgbClr val="FFFFFF"/>
              </a:solidFill>
              <a:ea typeface="ＭＳ Ｐゴシック" charset="-128"/>
            </a:endParaRPr>
          </a:p>
        </p:txBody>
      </p:sp>
      <p:pic>
        <p:nvPicPr>
          <p:cNvPr id="45" name="Picture 44" descr="Preventative Dental.png"/>
          <p:cNvPicPr>
            <a:picLocks noChangeAspect="1"/>
          </p:cNvPicPr>
          <p:nvPr/>
        </p:nvPicPr>
        <p:blipFill rotWithShape="1">
          <a:blip r:embed="rId4">
            <a:extLst>
              <a:ext uri="{28A0092B-C50C-407E-A947-70E740481C1C}">
                <a14:useLocalDpi xmlns:a14="http://schemas.microsoft.com/office/drawing/2010/main" val="0"/>
              </a:ext>
            </a:extLst>
          </a:blip>
          <a:srcRect r="43418" b="48629"/>
          <a:stretch/>
        </p:blipFill>
        <p:spPr>
          <a:xfrm>
            <a:off x="5465821" y="1174607"/>
            <a:ext cx="725783" cy="727036"/>
          </a:xfrm>
          <a:prstGeom prst="rect">
            <a:avLst/>
          </a:prstGeom>
          <a:ln w="19050" cmpd="sng">
            <a:noFill/>
          </a:ln>
        </p:spPr>
      </p:pic>
      <p:sp>
        <p:nvSpPr>
          <p:cNvPr id="39986" name="TextBox 33"/>
          <p:cNvSpPr txBox="1">
            <a:spLocks noChangeArrowheads="1"/>
          </p:cNvSpPr>
          <p:nvPr/>
        </p:nvSpPr>
        <p:spPr bwMode="auto">
          <a:xfrm>
            <a:off x="446883" y="581364"/>
            <a:ext cx="6411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1600" b="1" dirty="0">
                <a:solidFill>
                  <a:schemeClr val="bg1">
                    <a:lumMod val="65000"/>
                  </a:schemeClr>
                </a:solidFill>
                <a:ea typeface="MS PGothic" charset="0"/>
                <a:cs typeface="MS PGothic" charset="0"/>
              </a:rPr>
              <a:t>Coverage with no deductibles or waiting </a:t>
            </a:r>
            <a:r>
              <a:rPr lang="en-US" sz="1600" b="1" dirty="0" smtClean="0">
                <a:solidFill>
                  <a:schemeClr val="bg1">
                    <a:lumMod val="65000"/>
                  </a:schemeClr>
                </a:solidFill>
                <a:ea typeface="MS PGothic" charset="0"/>
                <a:cs typeface="MS PGothic" charset="0"/>
              </a:rPr>
              <a:t>periods</a:t>
            </a:r>
            <a:endParaRPr lang="en-US" sz="1600" b="1" dirty="0">
              <a:solidFill>
                <a:srgbClr val="969696"/>
              </a:solidFill>
              <a:ea typeface="MS PGothic" charset="0"/>
              <a:cs typeface="MS PGothic" charset="0"/>
            </a:endParaRPr>
          </a:p>
        </p:txBody>
      </p:sp>
      <p:sp>
        <p:nvSpPr>
          <p:cNvPr id="50" name="TextBox 33"/>
          <p:cNvSpPr txBox="1">
            <a:spLocks noChangeArrowheads="1"/>
          </p:cNvSpPr>
          <p:nvPr/>
        </p:nvSpPr>
        <p:spPr bwMode="auto">
          <a:xfrm>
            <a:off x="446883" y="1281396"/>
            <a:ext cx="4310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1800" dirty="0" smtClean="0">
                <a:solidFill>
                  <a:schemeClr val="bg1"/>
                </a:solidFill>
                <a:ea typeface="MS PGothic" charset="0"/>
                <a:cs typeface="MS PGothic" charset="0"/>
              </a:rPr>
              <a:t>Examples of covered services*</a:t>
            </a:r>
            <a:endParaRPr lang="en-US" sz="1800" strike="sngStrike" dirty="0">
              <a:solidFill>
                <a:schemeClr val="bg1"/>
              </a:solidFill>
              <a:ea typeface="MS PGothic" charset="0"/>
              <a:cs typeface="MS PGothic" charset="0"/>
            </a:endParaRPr>
          </a:p>
        </p:txBody>
      </p:sp>
      <p:pic>
        <p:nvPicPr>
          <p:cNvPr id="51" name="Picture 50" descr="Preventative Dental.png"/>
          <p:cNvPicPr>
            <a:picLocks noChangeAspect="1"/>
          </p:cNvPicPr>
          <p:nvPr/>
        </p:nvPicPr>
        <p:blipFill rotWithShape="1">
          <a:blip r:embed="rId4">
            <a:extLst>
              <a:ext uri="{28A0092B-C50C-407E-A947-70E740481C1C}">
                <a14:useLocalDpi xmlns:a14="http://schemas.microsoft.com/office/drawing/2010/main" val="0"/>
              </a:ext>
            </a:extLst>
          </a:blip>
          <a:srcRect l="54054" r="-12965" b="48629"/>
          <a:stretch/>
        </p:blipFill>
        <p:spPr>
          <a:xfrm>
            <a:off x="6480965" y="1174607"/>
            <a:ext cx="755659" cy="727036"/>
          </a:xfrm>
          <a:prstGeom prst="rect">
            <a:avLst/>
          </a:prstGeom>
          <a:ln w="19050" cmpd="sng">
            <a:noFill/>
          </a:ln>
        </p:spPr>
      </p:pic>
      <p:pic>
        <p:nvPicPr>
          <p:cNvPr id="52" name="Picture 51" descr="Preventative Dental.png"/>
          <p:cNvPicPr>
            <a:picLocks noChangeAspect="1"/>
          </p:cNvPicPr>
          <p:nvPr/>
        </p:nvPicPr>
        <p:blipFill rotWithShape="1">
          <a:blip r:embed="rId4">
            <a:extLst>
              <a:ext uri="{28A0092B-C50C-407E-A947-70E740481C1C}">
                <a14:useLocalDpi xmlns:a14="http://schemas.microsoft.com/office/drawing/2010/main" val="0"/>
              </a:ext>
            </a:extLst>
          </a:blip>
          <a:srcRect l="44208" t="57139" r="-12966" b="-6349"/>
          <a:stretch/>
        </p:blipFill>
        <p:spPr>
          <a:xfrm>
            <a:off x="7544644" y="1205193"/>
            <a:ext cx="881960" cy="696450"/>
          </a:xfrm>
          <a:prstGeom prst="rect">
            <a:avLst/>
          </a:prstGeom>
          <a:ln w="19050" cmpd="sng">
            <a:noFill/>
          </a:ln>
        </p:spPr>
      </p:pic>
    </p:spTree>
    <p:extLst>
      <p:ext uri="{BB962C8B-B14F-4D97-AF65-F5344CB8AC3E}">
        <p14:creationId xmlns:p14="http://schemas.microsoft.com/office/powerpoint/2010/main" val="324514220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4644040"/>
            <a:ext cx="8710318" cy="1404938"/>
          </a:xfrm>
        </p:spPr>
        <p:txBody>
          <a:bodyPr/>
          <a:lstStyle/>
          <a:p>
            <a:r>
              <a:rPr lang="en-US" sz="3800" b="1" dirty="0" smtClean="0"/>
              <a:t>HELP WITH YOUR ORAL HEALTH</a:t>
            </a:r>
          </a:p>
          <a:p>
            <a:r>
              <a:rPr lang="en-US" dirty="0" smtClean="0"/>
              <a:t>Programs and services</a:t>
            </a:r>
            <a:endParaRPr lang="en-US" dirty="0"/>
          </a:p>
          <a:p>
            <a:endParaRPr lang="en-US" b="1" dirty="0"/>
          </a:p>
        </p:txBody>
      </p:sp>
      <p:sp>
        <p:nvSpPr>
          <p:cNvPr id="4" name="Slide Number Placeholder 3"/>
          <p:cNvSpPr>
            <a:spLocks noGrp="1"/>
          </p:cNvSpPr>
          <p:nvPr>
            <p:ph type="sldNum" sz="quarter" idx="10"/>
          </p:nvPr>
        </p:nvSpPr>
        <p:spPr/>
        <p:txBody>
          <a:bodyPr/>
          <a:lstStyle/>
          <a:p>
            <a:fld id="{C8C01F01-A601-4FE5-8E71-6675F782C625}" type="slidenum">
              <a:rPr lang="en-US" altLang="en-US" smtClean="0"/>
              <a:pPr/>
              <a:t>9</a:t>
            </a:fld>
            <a:endParaRPr lang="en-US" altLang="en-US"/>
          </a:p>
        </p:txBody>
      </p:sp>
      <p:sp>
        <p:nvSpPr>
          <p:cNvPr id="5" name="Footer Placeholder 4"/>
          <p:cNvSpPr>
            <a:spLocks noGrp="1"/>
          </p:cNvSpPr>
          <p:nvPr>
            <p:ph type="ftr" sz="quarter" idx="11"/>
          </p:nvPr>
        </p:nvSpPr>
        <p:spPr/>
        <p:txBody>
          <a:bodyPr/>
          <a:lstStyle/>
          <a:p>
            <a:r>
              <a:rPr lang="en-US" altLang="en-US" dirty="0" smtClean="0"/>
              <a:t>Confidential, unpublished property of Cigna. Do not duplicate or distribute. Use and distribution limited solely to authorized personnel. © 2016 Cigna</a:t>
            </a:r>
            <a:endParaRPr lang="en-US" altLang="en-US" dirty="0"/>
          </a:p>
        </p:txBody>
      </p:sp>
      <p:pic>
        <p:nvPicPr>
          <p:cNvPr id="3" name="Picture 2" descr="ThinkstockPhotos-469351368web.jpg"/>
          <p:cNvPicPr>
            <a:picLocks noChangeAspect="1"/>
          </p:cNvPicPr>
          <p:nvPr/>
        </p:nvPicPr>
        <p:blipFill rotWithShape="1">
          <a:blip r:embed="rId3">
            <a:extLst>
              <a:ext uri="{28A0092B-C50C-407E-A947-70E740481C1C}">
                <a14:useLocalDpi xmlns:a14="http://schemas.microsoft.com/office/drawing/2010/main" val="0"/>
              </a:ext>
            </a:extLst>
          </a:blip>
          <a:srcRect t="13690" b="13798"/>
          <a:stretch/>
        </p:blipFill>
        <p:spPr>
          <a:xfrm>
            <a:off x="0" y="0"/>
            <a:ext cx="9144000" cy="4403738"/>
          </a:xfrm>
          <a:prstGeom prst="rect">
            <a:avLst/>
          </a:prstGeom>
        </p:spPr>
      </p:pic>
    </p:spTree>
    <p:extLst>
      <p:ext uri="{BB962C8B-B14F-4D97-AF65-F5344CB8AC3E}">
        <p14:creationId xmlns:p14="http://schemas.microsoft.com/office/powerpoint/2010/main" val="2875361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igna_PPT_PhotoTemplate_B2C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63F069-A4BD-42E2-934C-6247E5D03052}">
  <ds:schemaRefs>
    <ds:schemaRef ds:uri="http://schemas.microsoft.com/sharepoint/v3/contenttype/forms"/>
  </ds:schemaRefs>
</ds:datastoreItem>
</file>

<file path=customXml/itemProps2.xml><?xml version="1.0" encoding="utf-8"?>
<ds:datastoreItem xmlns:ds="http://schemas.openxmlformats.org/officeDocument/2006/customXml" ds:itemID="{009DA4D6-11D0-479E-A873-6A9AFB890033}">
  <ds:schemaRefs>
    <ds:schemaRef ds:uri="http://purl.org/dc/term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E9B0D56-B129-4349-BF19-5580C045A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Cigna_PPT_PhotoTemplate_B2C_blue.potx</Template>
  <TotalTime>9441</TotalTime>
  <Words>5572</Words>
  <Application>Microsoft Office PowerPoint</Application>
  <PresentationFormat>On-screen Show (4:3)</PresentationFormat>
  <Paragraphs>385</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Cigna_PPT_PhotoTemplate_B2C_blue</vt:lpstr>
      <vt:lpstr>YOUR dental  plan options</vt:lpstr>
      <vt:lpstr>Together, all the way.</vt:lpstr>
      <vt:lpstr>A dental plan that gives you choice</vt:lpstr>
      <vt:lpstr>Your coverage</vt:lpstr>
      <vt:lpstr>Thousands of dentists, one directory </vt:lpstr>
      <vt:lpstr>A plan where one dentist coordinates your care within a network that provides general and specialty dental care</vt:lpstr>
      <vt:lpstr>PowerPoint Presentation</vt:lpstr>
      <vt:lpstr>DHMO</vt:lpstr>
      <vt:lpstr>PowerPoint Presentation</vt:lpstr>
      <vt:lpstr>Cigna Dental Oral Health Integration Program®</vt:lpstr>
      <vt:lpstr>More than just dental benefits</vt:lpstr>
      <vt:lpstr>PowerPoint Presentation</vt:lpstr>
      <vt:lpstr>We’re here 24/7/365</vt:lpstr>
      <vt:lpstr>Online oral health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 your dental care costs</vt:lpstr>
      <vt:lpstr>PowerPoint Presentation</vt:lpstr>
      <vt:lpstr>PowerPoint Presentation</vt:lpstr>
      <vt:lpstr>Appendix A</vt:lpstr>
      <vt:lpstr>Appendix B</vt:lpstr>
      <vt:lpstr>Appendix C</vt:lpstr>
    </vt:vector>
  </TitlesOfParts>
  <Company>Cigna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dental  plan options</dc:title>
  <dc:creator>Laires, Susan  (CTR)      HHHH</dc:creator>
  <cp:lastModifiedBy>Pitter, Irma      670</cp:lastModifiedBy>
  <cp:revision>254</cp:revision>
  <cp:lastPrinted>2016-02-23T16:49:56Z</cp:lastPrinted>
  <dcterms:created xsi:type="dcterms:W3CDTF">2016-05-02T19:08:23Z</dcterms:created>
  <dcterms:modified xsi:type="dcterms:W3CDTF">2017-09-08T14:15:53Z</dcterms:modified>
</cp:coreProperties>
</file>